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8"/>
  </p:notesMasterIdLst>
  <p:sldIdLst>
    <p:sldId id="256" r:id="rId2"/>
    <p:sldId id="1589" r:id="rId3"/>
    <p:sldId id="1587" r:id="rId4"/>
    <p:sldId id="1586" r:id="rId5"/>
    <p:sldId id="1588" r:id="rId6"/>
    <p:sldId id="270" r:id="rId7"/>
  </p:sldIdLst>
  <p:sldSz cx="23039388" cy="12960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公司介绍" id="{981A2032-E584-46E0-8957-7ADF22A8B0E5}">
          <p14:sldIdLst>
            <p14:sldId id="256"/>
            <p14:sldId id="1589"/>
            <p14:sldId id="1587"/>
            <p14:sldId id="1586"/>
            <p14:sldId id="1588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DFD9"/>
    <a:srgbClr val="2D81FF"/>
    <a:srgbClr val="7F7F7F"/>
    <a:srgbClr val="00DFD9"/>
    <a:srgbClr val="00B6E0"/>
    <a:srgbClr val="0252D7"/>
    <a:srgbClr val="01B5E0"/>
    <a:srgbClr val="3B3838"/>
    <a:srgbClr val="FF8F54"/>
    <a:srgbClr val="FFB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2" autoAdjust="0"/>
    <p:restoredTop sz="90216" autoAdjust="0"/>
  </p:normalViewPr>
  <p:slideViewPr>
    <p:cSldViewPr snapToGrid="0">
      <p:cViewPr varScale="1">
        <p:scale>
          <a:sx n="53" d="100"/>
          <a:sy n="53" d="100"/>
        </p:scale>
        <p:origin x="1488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062C4-5D8B-4F1A-BE29-777E31CC7E74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34ABEB-0338-440B-921E-A951E8A5C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749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1pPr>
    <a:lvl2pPr marL="863971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2pPr>
    <a:lvl3pPr marL="1727942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3pPr>
    <a:lvl4pPr marL="2591913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4pPr>
    <a:lvl5pPr marL="3455883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5pPr>
    <a:lvl6pPr marL="4319854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6pPr>
    <a:lvl7pPr marL="5183825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7pPr>
    <a:lvl8pPr marL="6047796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8pPr>
    <a:lvl9pPr marL="6911767" algn="l" defTabSz="1727942" rtl="0" eaLnBrk="1" latinLnBrk="0" hangingPunct="1">
      <a:defRPr sz="226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34ABEB-0338-440B-921E-A951E8A5C42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452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531+185+78+49+306+266+5+2+11=1433</a:t>
            </a:r>
            <a:endParaRPr lang="zh-CN" altLang="en-US" sz="2400" dirty="0"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34ABEB-0338-440B-921E-A951E8A5C42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682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34ABEB-0338-440B-921E-A951E8A5C42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685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531+185+78+49+306+266+5+2+11=1433</a:t>
            </a:r>
            <a:endParaRPr lang="zh-CN" altLang="en-US" sz="2400" dirty="0"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34ABEB-0338-440B-921E-A951E8A5C4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564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微瓴</a:t>
            </a:r>
            <a:r>
              <a:rPr kumimoji="1" lang="en-US" altLang="zh-CN" dirty="0"/>
              <a:t>OPEN API</a:t>
            </a:r>
            <a:r>
              <a:rPr kumimoji="1" lang="zh-CN" altLang="en-US" dirty="0"/>
              <a:t>：</a:t>
            </a:r>
            <a:r>
              <a:rPr kumimoji="1" lang="en-US" altLang="zh-CN" dirty="0"/>
              <a:t>https://api.weiling.qq.com/doc</a:t>
            </a:r>
          </a:p>
          <a:p>
            <a:pPr marL="0" marR="0" lvl="0" indent="0" algn="l" defTabSz="17279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b="1" dirty="0">
                <a:solidFill>
                  <a:srgbClr val="FF0000"/>
                </a:solidFill>
              </a:rPr>
              <a:t>需要开发的协议 智慧校园、公众号、企业微信、智慧督导、无线网络 </a:t>
            </a:r>
            <a:r>
              <a:rPr kumimoji="1" lang="en-US" altLang="zh-CN" b="1" dirty="0">
                <a:solidFill>
                  <a:srgbClr val="FF0000"/>
                </a:solidFill>
              </a:rPr>
              <a:t>2</a:t>
            </a:r>
            <a:r>
              <a:rPr kumimoji="1" lang="zh-CN" altLang="en-US" b="1" dirty="0">
                <a:solidFill>
                  <a:srgbClr val="FF0000"/>
                </a:solidFill>
              </a:rPr>
              <a:t>月底之前提供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34ABEB-0338-440B-921E-A951E8A5C42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107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CB087F8-4E6C-4BFC-B1C2-4B86ACCA3D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3040622" cy="12960350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5B6B0C62-8D2B-4422-A82F-0082130B8D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7712" y="5396276"/>
            <a:ext cx="15221447" cy="1505387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algn="l">
              <a:defRPr sz="640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9" name="副标题 2">
            <a:extLst>
              <a:ext uri="{FF2B5EF4-FFF2-40B4-BE49-F238E27FC236}">
                <a16:creationId xmlns:a16="http://schemas.microsoft.com/office/drawing/2014/main" id="{940BD630-5141-4028-B42D-91E85D3178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7712" y="7044038"/>
            <a:ext cx="15221447" cy="101630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5F49E54-24DA-488E-93DA-7C976002FB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8263" y="3606663"/>
            <a:ext cx="5891363" cy="57470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1A3F9A7-3422-4077-899B-0F9CCB4F724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712" y="787263"/>
            <a:ext cx="3856000" cy="8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14103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B97E82F-BDB7-49EA-A24B-8D90A8B21F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096351"/>
            <a:ext cx="23039388" cy="864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99FB1FC-130A-4C1D-B84C-F088B68D5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479" y="353568"/>
            <a:ext cx="21327745" cy="502429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lnSpc>
                <a:spcPct val="100000"/>
              </a:lnSpc>
              <a:defRPr sz="3200">
                <a:solidFill>
                  <a:schemeClr val="bg2">
                    <a:lumMod val="2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9FE99F8-2146-4734-9E86-A0838B1E4E9A}"/>
              </a:ext>
            </a:extLst>
          </p:cNvPr>
          <p:cNvGrpSpPr/>
          <p:nvPr userDrawn="1"/>
        </p:nvGrpSpPr>
        <p:grpSpPr>
          <a:xfrm>
            <a:off x="8718564" y="12313501"/>
            <a:ext cx="5602260" cy="437466"/>
            <a:chOff x="8229903" y="12198018"/>
            <a:chExt cx="5602260" cy="437466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84B81CA-4F27-447E-A68C-A70B55F6838E}"/>
                </a:ext>
              </a:extLst>
            </p:cNvPr>
            <p:cNvSpPr txBox="1"/>
            <p:nvPr userDrawn="1"/>
          </p:nvSpPr>
          <p:spPr>
            <a:xfrm>
              <a:off x="10569731" y="12216696"/>
              <a:ext cx="32624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走进互联网，探路智慧教育</a:t>
              </a:r>
            </a:p>
          </p:txBody>
        </p:sp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4637EC3D-8393-46EF-AF87-49E06759BBD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9903" y="12198018"/>
              <a:ext cx="1952292" cy="437466"/>
            </a:xfrm>
            <a:prstGeom prst="rect">
              <a:avLst/>
            </a:prstGeom>
          </p:spPr>
        </p:pic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4C192501-10BE-413F-A1CA-8D929E882E8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01" y="353567"/>
            <a:ext cx="515022" cy="50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8247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39" userDrawn="1">
          <p15:clr>
            <a:srgbClr val="FBAE40"/>
          </p15:clr>
        </p15:guide>
        <p15:guide id="2" orient="horz" pos="680" userDrawn="1">
          <p15:clr>
            <a:srgbClr val="FBAE40"/>
          </p15:clr>
        </p15:guide>
        <p15:guide id="3" pos="14174" userDrawn="1">
          <p15:clr>
            <a:srgbClr val="FBAE40"/>
          </p15:clr>
        </p15:guide>
        <p15:guide id="4" orient="horz" pos="7484" userDrawn="1">
          <p15:clr>
            <a:srgbClr val="FBAE40"/>
          </p15:clr>
        </p15:guide>
        <p15:guide id="5" pos="7256" userDrawn="1">
          <p15:clr>
            <a:srgbClr val="FBAE40"/>
          </p15:clr>
        </p15:guide>
        <p15:guide id="6" orient="horz" pos="408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4">
            <a:extLst>
              <a:ext uri="{FF2B5EF4-FFF2-40B4-BE49-F238E27FC236}">
                <a16:creationId xmlns:a16="http://schemas.microsoft.com/office/drawing/2014/main" id="{2885BEA8-D7DA-495E-A6A1-301ACB04EA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3039386" cy="12960350"/>
          </a:xfrm>
          <a:prstGeom prst="rect">
            <a:avLst/>
          </a:prstGeom>
        </p:spPr>
      </p:pic>
      <p:sp>
        <p:nvSpPr>
          <p:cNvPr id="8" name="标题 2">
            <a:extLst>
              <a:ext uri="{FF2B5EF4-FFF2-40B4-BE49-F238E27FC236}">
                <a16:creationId xmlns:a16="http://schemas.microsoft.com/office/drawing/2014/main" id="{9D9A31BB-8527-4307-A0D6-3D8D3F90E6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36887" y="4950076"/>
            <a:ext cx="7413237" cy="3413404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>
                <a:latin typeface="腾讯体 W7" panose="020C08030202040F0204" pitchFamily="34" charset="-122"/>
                <a:ea typeface="腾讯体 W7" panose="020C08030202040F0204" pitchFamily="34" charset="-122"/>
              </a:defRPr>
            </a:lvl1pPr>
          </a:lstStyle>
          <a:p>
            <a:r>
              <a:rPr lang="en-US" altLang="zh-CN" sz="7200" dirty="0">
                <a:solidFill>
                  <a:schemeClr val="bg1"/>
                </a:solidFill>
              </a:rPr>
              <a:t>Thanks</a:t>
            </a:r>
            <a:r>
              <a:rPr lang="en-US" altLang="zh-CN" sz="8000" dirty="0">
                <a:solidFill>
                  <a:schemeClr val="bg1"/>
                </a:solidFill>
              </a:rPr>
              <a:t> </a:t>
            </a:r>
            <a:br>
              <a:rPr lang="en-US" altLang="zh-CN" sz="8000" dirty="0">
                <a:solidFill>
                  <a:schemeClr val="bg1"/>
                </a:solidFill>
              </a:rPr>
            </a:br>
            <a:r>
              <a:rPr lang="zh-CN" altLang="en-US" sz="5400" dirty="0">
                <a:solidFill>
                  <a:schemeClr val="bg1"/>
                </a:solidFill>
              </a:rPr>
              <a:t>谢谢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B5E9A3B-7E4A-45E0-A06B-AB04166A2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872" y="5176827"/>
            <a:ext cx="3046145" cy="30463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C36185C-9694-4EE1-B7CD-3069F4EFC95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865" y="3642283"/>
            <a:ext cx="5818024" cy="567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45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1087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3" r:id="rId2"/>
    <p:sldLayoutId id="2147483674" r:id="rId3"/>
  </p:sldLayoutIdLst>
  <p:hf hdr="0" dt="0"/>
  <p:txStyles>
    <p:titleStyle>
      <a:lvl1pPr algn="l" defTabSz="1727942" rtl="0" eaLnBrk="1" latinLnBrk="0" hangingPunct="1">
        <a:lnSpc>
          <a:spcPct val="90000"/>
        </a:lnSpc>
        <a:spcBef>
          <a:spcPct val="0"/>
        </a:spcBef>
        <a:buNone/>
        <a:defRPr sz="83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1985" indent="-431985" algn="l" defTabSz="1727942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5291" kern="1200">
          <a:solidFill>
            <a:schemeClr val="tx1"/>
          </a:solidFill>
          <a:latin typeface="+mn-lt"/>
          <a:ea typeface="+mn-ea"/>
          <a:cs typeface="+mn-cs"/>
        </a:defRPr>
      </a:lvl1pPr>
      <a:lvl2pPr marL="1295956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4535" kern="1200">
          <a:solidFill>
            <a:schemeClr val="tx1"/>
          </a:solidFill>
          <a:latin typeface="+mn-lt"/>
          <a:ea typeface="+mn-ea"/>
          <a:cs typeface="+mn-cs"/>
        </a:defRPr>
      </a:lvl2pPr>
      <a:lvl3pPr marL="2159927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779" kern="1200">
          <a:solidFill>
            <a:schemeClr val="tx1"/>
          </a:solidFill>
          <a:latin typeface="+mn-lt"/>
          <a:ea typeface="+mn-ea"/>
          <a:cs typeface="+mn-cs"/>
        </a:defRPr>
      </a:lvl3pPr>
      <a:lvl4pPr marL="3023898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4pPr>
      <a:lvl5pPr marL="3887869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5pPr>
      <a:lvl6pPr marL="4751840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6pPr>
      <a:lvl7pPr marL="5615810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7pPr>
      <a:lvl8pPr marL="6479781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8pPr>
      <a:lvl9pPr marL="7343752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1pPr>
      <a:lvl2pPr marL="863971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2pPr>
      <a:lvl3pPr marL="1727942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3pPr>
      <a:lvl4pPr marL="2591913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4pPr>
      <a:lvl5pPr marL="3455883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5pPr>
      <a:lvl6pPr marL="4319854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6pPr>
      <a:lvl7pPr marL="5183825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7pPr>
      <a:lvl8pPr marL="6047796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8pPr>
      <a:lvl9pPr marL="6911767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92E4CC-2734-4F04-81C0-DEA7845721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zh-CN" altLang="en-US" dirty="0"/>
              <a:t>银校通可视化架构设计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7451776-B45F-4038-8F34-80EFE6AE90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925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7CF9267D-EB4B-43D5-BCFE-3025495DC7EB}"/>
              </a:ext>
            </a:extLst>
          </p:cNvPr>
          <p:cNvSpPr/>
          <p:nvPr/>
        </p:nvSpPr>
        <p:spPr>
          <a:xfrm>
            <a:off x="14377883" y="1079501"/>
            <a:ext cx="4456551" cy="2474140"/>
          </a:xfrm>
          <a:prstGeom prst="rect">
            <a:avLst/>
          </a:prstGeom>
          <a:noFill/>
          <a:ln w="127">
            <a:solidFill>
              <a:schemeClr val="bg1">
                <a:lumMod val="85000"/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36000" rIns="144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物联网教室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*48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间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FC6AA1C-67B4-44B6-9F46-8A7624712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479" y="353568"/>
            <a:ext cx="21327745" cy="502429"/>
          </a:xfrm>
        </p:spPr>
        <p:txBody>
          <a:bodyPr/>
          <a:lstStyle/>
          <a:p>
            <a:r>
              <a:rPr lang="zh-CN" altLang="en-US" dirty="0"/>
              <a:t>架构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EAF65598-36B3-419F-8F4F-D8F5A52D5055}"/>
              </a:ext>
            </a:extLst>
          </p:cNvPr>
          <p:cNvSpPr/>
          <p:nvPr/>
        </p:nvSpPr>
        <p:spPr>
          <a:xfrm>
            <a:off x="5709594" y="2234260"/>
            <a:ext cx="669305" cy="3654067"/>
          </a:xfrm>
          <a:prstGeom prst="roundRect">
            <a:avLst>
              <a:gd name="adj" fmla="val 1196"/>
            </a:avLst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微瓴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A941889-937B-45AA-B36E-DCE093A3BEA5}"/>
              </a:ext>
            </a:extLst>
          </p:cNvPr>
          <p:cNvSpPr/>
          <p:nvPr/>
        </p:nvSpPr>
        <p:spPr>
          <a:xfrm>
            <a:off x="8657205" y="7378031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人脸门禁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D74D1704-E666-4525-9DE1-4D022CCBA949}"/>
              </a:ext>
            </a:extLst>
          </p:cNvPr>
          <p:cNvSpPr/>
          <p:nvPr/>
        </p:nvSpPr>
        <p:spPr>
          <a:xfrm>
            <a:off x="10923749" y="3041810"/>
            <a:ext cx="2159998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北电网关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BD-DKWG*11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73F5B7B-7C98-4D5B-A6CF-F9C8BF0113CA}"/>
              </a:ext>
            </a:extLst>
          </p:cNvPr>
          <p:cNvSpPr/>
          <p:nvPr/>
        </p:nvSpPr>
        <p:spPr>
          <a:xfrm>
            <a:off x="3487740" y="3791292"/>
            <a:ext cx="864000" cy="5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b="1" dirty="0" err="1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Ventuz</a:t>
            </a:r>
            <a:endParaRPr lang="zh-CN" altLang="en-US" sz="1600" b="1" dirty="0">
              <a:solidFill>
                <a:schemeClr val="bg1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2B3DA60-CD6B-456A-BADE-593917DEF2FF}"/>
              </a:ext>
            </a:extLst>
          </p:cNvPr>
          <p:cNvSpPr/>
          <p:nvPr/>
        </p:nvSpPr>
        <p:spPr>
          <a:xfrm>
            <a:off x="538163" y="3521292"/>
            <a:ext cx="2160000" cy="1080000"/>
          </a:xfrm>
          <a:prstGeom prst="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分辨率</a:t>
            </a:r>
            <a:r>
              <a:rPr lang="en-US" altLang="zh-CN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: 7680*1944</a:t>
            </a: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屏体尺寸</a:t>
            </a:r>
            <a:r>
              <a:rPr lang="en-US" altLang="zh-CN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: 12198.*3087.72</a:t>
            </a:r>
            <a:r>
              <a:rPr lang="zh-CN" altLang="en-US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AFE01BB-A314-4A74-A945-5DAC53666EF7}"/>
              </a:ext>
            </a:extLst>
          </p:cNvPr>
          <p:cNvSpPr txBox="1"/>
          <p:nvPr/>
        </p:nvSpPr>
        <p:spPr>
          <a:xfrm>
            <a:off x="538163" y="4626249"/>
            <a:ext cx="1690233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altLang="zh-CN" sz="1400" b="1" dirty="0">
                <a:latin typeface="+mj-lt"/>
                <a:ea typeface="腾讯体 W3" panose="020C04030202040F0204" pitchFamily="34" charset="-122"/>
              </a:rPr>
              <a:t>LED</a:t>
            </a:r>
            <a:r>
              <a:rPr lang="zh-CN" altLang="en-US" sz="1400" b="1" dirty="0">
                <a:latin typeface="+mj-ea"/>
                <a:ea typeface="+mj-ea"/>
              </a:rPr>
              <a:t>大屏（模组</a:t>
            </a:r>
            <a:r>
              <a:rPr lang="en-US" altLang="zh-CN" sz="1400" b="1" dirty="0">
                <a:latin typeface="+mj-ea"/>
                <a:ea typeface="+mj-ea"/>
              </a:rPr>
              <a:t>20x9</a:t>
            </a:r>
            <a:r>
              <a:rPr lang="zh-CN" altLang="en-US" sz="1400" b="1" dirty="0">
                <a:latin typeface="+mj-ea"/>
                <a:ea typeface="+mj-ea"/>
              </a:rPr>
              <a:t>）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DC01D40-45A3-4F30-9804-F35AA24366FC}"/>
              </a:ext>
            </a:extLst>
          </p:cNvPr>
          <p:cNvCxnSpPr>
            <a:cxnSpLocks/>
            <a:stCxn id="9" idx="1"/>
            <a:endCxn id="12" idx="3"/>
          </p:cNvCxnSpPr>
          <p:nvPr/>
        </p:nvCxnSpPr>
        <p:spPr>
          <a:xfrm flipH="1">
            <a:off x="2698163" y="4061292"/>
            <a:ext cx="789577" cy="0"/>
          </a:xfrm>
          <a:prstGeom prst="straightConnector1">
            <a:avLst/>
          </a:prstGeom>
          <a:ln w="19050">
            <a:solidFill>
              <a:srgbClr val="2D81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49F41B1C-1E4B-4A02-BAA2-24B3A0087F3A}"/>
              </a:ext>
            </a:extLst>
          </p:cNvPr>
          <p:cNvSpPr/>
          <p:nvPr/>
        </p:nvSpPr>
        <p:spPr>
          <a:xfrm>
            <a:off x="8657205" y="5556383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视频监控</a:t>
            </a:r>
          </a:p>
        </p:txBody>
      </p:sp>
      <p:cxnSp>
        <p:nvCxnSpPr>
          <p:cNvPr id="23" name="连接符: 肘形 22">
            <a:extLst>
              <a:ext uri="{FF2B5EF4-FFF2-40B4-BE49-F238E27FC236}">
                <a16:creationId xmlns:a16="http://schemas.microsoft.com/office/drawing/2014/main" id="{0E071462-D8B9-439D-AA16-9978589F14ED}"/>
              </a:ext>
            </a:extLst>
          </p:cNvPr>
          <p:cNvCxnSpPr>
            <a:cxnSpLocks/>
            <a:stCxn id="94" idx="1"/>
            <a:endCxn id="5" idx="3"/>
          </p:cNvCxnSpPr>
          <p:nvPr/>
        </p:nvCxnSpPr>
        <p:spPr>
          <a:xfrm rot="10800000" flipV="1">
            <a:off x="6378899" y="3257810"/>
            <a:ext cx="2278306" cy="803484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连接符: 肘形 24">
            <a:extLst>
              <a:ext uri="{FF2B5EF4-FFF2-40B4-BE49-F238E27FC236}">
                <a16:creationId xmlns:a16="http://schemas.microsoft.com/office/drawing/2014/main" id="{36762D38-E93C-4B19-9754-A7B2187D9C1F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rot="10800000">
            <a:off x="6378899" y="4061295"/>
            <a:ext cx="2278306" cy="3532737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CCB8469E-DF12-40C7-9E62-8BC6DAE562B2}"/>
              </a:ext>
            </a:extLst>
          </p:cNvPr>
          <p:cNvGrpSpPr/>
          <p:nvPr/>
        </p:nvGrpSpPr>
        <p:grpSpPr>
          <a:xfrm>
            <a:off x="4351740" y="3984644"/>
            <a:ext cx="1369612" cy="153299"/>
            <a:chOff x="4236846" y="3483270"/>
            <a:chExt cx="937612" cy="153299"/>
          </a:xfrm>
        </p:grpSpPr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28D4D1F0-F651-43D9-84C7-174A179A39F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36846" y="3636568"/>
              <a:ext cx="937612" cy="1"/>
            </a:xfrm>
            <a:prstGeom prst="straightConnector1">
              <a:avLst/>
            </a:prstGeom>
            <a:ln w="19050">
              <a:solidFill>
                <a:srgbClr val="2D81FF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0199A555-1F1C-422A-B91B-45217C2C6507}"/>
                </a:ext>
              </a:extLst>
            </p:cNvPr>
            <p:cNvCxnSpPr/>
            <p:nvPr/>
          </p:nvCxnSpPr>
          <p:spPr>
            <a:xfrm flipH="1" flipV="1">
              <a:off x="4236846" y="3483270"/>
              <a:ext cx="937612" cy="1"/>
            </a:xfrm>
            <a:prstGeom prst="straightConnector1">
              <a:avLst/>
            </a:prstGeom>
            <a:ln w="19050">
              <a:solidFill>
                <a:srgbClr val="2D81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0700112C-0B41-432D-84D6-4CACB944AAEE}"/>
              </a:ext>
            </a:extLst>
          </p:cNvPr>
          <p:cNvSpPr txBox="1"/>
          <p:nvPr/>
        </p:nvSpPr>
        <p:spPr>
          <a:xfrm>
            <a:off x="4616645" y="3390593"/>
            <a:ext cx="923330" cy="553998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zh-CN" altLang="en-US" sz="1200" b="1" dirty="0">
                <a:latin typeface="+mj-lt"/>
                <a:ea typeface="腾讯体 W3" panose="020C04030202040F0204" pitchFamily="34" charset="-122"/>
              </a:rPr>
              <a:t>空间位置</a:t>
            </a:r>
            <a:endParaRPr lang="en-US" altLang="zh-CN" sz="1200" b="1" dirty="0">
              <a:latin typeface="+mj-lt"/>
              <a:ea typeface="腾讯体 W3" panose="020C04030202040F0204" pitchFamily="34" charset="-122"/>
            </a:endParaRPr>
          </a:p>
          <a:p>
            <a:r>
              <a:rPr lang="zh-CN" altLang="en-US" sz="1200" b="1" dirty="0">
                <a:latin typeface="+mj-lt"/>
                <a:ea typeface="腾讯体 W3" panose="020C04030202040F0204" pitchFamily="34" charset="-122"/>
              </a:rPr>
              <a:t>设备设施信息</a:t>
            </a:r>
            <a:endParaRPr lang="en-US" altLang="zh-CN" sz="1200" b="1" dirty="0">
              <a:latin typeface="+mj-lt"/>
              <a:ea typeface="腾讯体 W3" panose="020C04030202040F0204" pitchFamily="34" charset="-122"/>
            </a:endParaRPr>
          </a:p>
          <a:p>
            <a:r>
              <a:rPr lang="zh-CN" altLang="en-US" sz="1200" b="1" dirty="0">
                <a:latin typeface="+mj-lt"/>
                <a:ea typeface="腾讯体 W3" panose="020C04030202040F0204" pitchFamily="34" charset="-122"/>
              </a:rPr>
              <a:t>数据信息</a:t>
            </a:r>
            <a:endParaRPr lang="zh-CN" altLang="en-US" sz="1200" b="1" dirty="0">
              <a:latin typeface="+mj-ea"/>
              <a:ea typeface="+mj-ea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56CFA7D-49CB-4900-837E-6A506246062A}"/>
              </a:ext>
            </a:extLst>
          </p:cNvPr>
          <p:cNvSpPr txBox="1"/>
          <p:nvPr/>
        </p:nvSpPr>
        <p:spPr>
          <a:xfrm>
            <a:off x="4616646" y="4198906"/>
            <a:ext cx="615553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zh-CN" altLang="en-US" sz="1200" b="1" dirty="0">
                <a:latin typeface="+mj-lt"/>
                <a:ea typeface="腾讯体 W3" panose="020C04030202040F0204" pitchFamily="34" charset="-122"/>
              </a:rPr>
              <a:t>控制信息</a:t>
            </a:r>
            <a:endParaRPr lang="zh-CN" altLang="en-US" sz="1200" b="1" dirty="0">
              <a:latin typeface="+mj-ea"/>
              <a:ea typeface="+mj-ea"/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3AAD79B2-510C-4477-9DFB-89D4E52DFADC}"/>
              </a:ext>
            </a:extLst>
          </p:cNvPr>
          <p:cNvGrpSpPr/>
          <p:nvPr/>
        </p:nvGrpSpPr>
        <p:grpSpPr>
          <a:xfrm>
            <a:off x="16926106" y="1384741"/>
            <a:ext cx="1728000" cy="2091656"/>
            <a:chOff x="10923751" y="1217538"/>
            <a:chExt cx="1728000" cy="2091656"/>
          </a:xfrm>
        </p:grpSpPr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1D9C2986-81EB-4EF4-8BD7-C8CCA1BDF59B}"/>
                </a:ext>
              </a:extLst>
            </p:cNvPr>
            <p:cNvSpPr/>
            <p:nvPr/>
          </p:nvSpPr>
          <p:spPr>
            <a:xfrm>
              <a:off x="10923751" y="1217538"/>
              <a:ext cx="1728000" cy="432000"/>
            </a:xfrm>
            <a:prstGeom prst="roundRect">
              <a:avLst/>
            </a:prstGeom>
            <a:noFill/>
            <a:ln w="127">
              <a:solidFill>
                <a:srgbClr val="2D81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美舜灯控</a:t>
              </a:r>
              <a:endPara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  <a:p>
              <a:pPr algn="ctr"/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MS-</a:t>
              </a:r>
              <a:r>
                <a:rPr lang="en-US" altLang="zh-CN" sz="13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JLDk</a:t>
              </a:r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*402</a:t>
              </a:r>
              <a:endPara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F5F65C74-094E-4AAB-A133-0BD7B74E50A6}"/>
                </a:ext>
              </a:extLst>
            </p:cNvPr>
            <p:cNvSpPr/>
            <p:nvPr/>
          </p:nvSpPr>
          <p:spPr>
            <a:xfrm>
              <a:off x="10923751" y="1770757"/>
              <a:ext cx="1728000" cy="432000"/>
            </a:xfrm>
            <a:prstGeom prst="roundRect">
              <a:avLst/>
            </a:prstGeom>
            <a:noFill/>
            <a:ln w="127">
              <a:solidFill>
                <a:srgbClr val="2D81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美舜空调控制器</a:t>
              </a:r>
              <a:endPara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  <a:p>
              <a:pPr algn="ctr"/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MS-FTKT*48</a:t>
              </a:r>
              <a:endPara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B9B40204-6C26-4EBB-95B0-95FC1096532C}"/>
                </a:ext>
              </a:extLst>
            </p:cNvPr>
            <p:cNvSpPr/>
            <p:nvPr/>
          </p:nvSpPr>
          <p:spPr>
            <a:xfrm>
              <a:off x="10923751" y="2323976"/>
              <a:ext cx="1728000" cy="432000"/>
            </a:xfrm>
            <a:prstGeom prst="roundRect">
              <a:avLst/>
            </a:prstGeom>
            <a:noFill/>
            <a:ln w="127">
              <a:solidFill>
                <a:srgbClr val="2D81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美舜空气检测仪</a:t>
              </a:r>
              <a:endPara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  <a:p>
              <a:pPr algn="ctr"/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MS-KQJC*41</a:t>
              </a:r>
              <a:endPara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9993F45B-D3AE-4866-87CA-CB47DB53EDF3}"/>
                </a:ext>
              </a:extLst>
            </p:cNvPr>
            <p:cNvSpPr/>
            <p:nvPr/>
          </p:nvSpPr>
          <p:spPr>
            <a:xfrm>
              <a:off x="10923751" y="2877194"/>
              <a:ext cx="1728000" cy="432000"/>
            </a:xfrm>
            <a:prstGeom prst="roundRect">
              <a:avLst/>
            </a:prstGeom>
            <a:noFill/>
            <a:ln w="127">
              <a:solidFill>
                <a:srgbClr val="2D81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美舜场景开关</a:t>
              </a:r>
              <a:endPara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  <a:p>
              <a:pPr algn="ctr"/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MS-CJQK*40</a:t>
              </a:r>
              <a:endPara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</p:grpSp>
      <p:cxnSp>
        <p:nvCxnSpPr>
          <p:cNvPr id="38" name="连接符: 肘形 37">
            <a:extLst>
              <a:ext uri="{FF2B5EF4-FFF2-40B4-BE49-F238E27FC236}">
                <a16:creationId xmlns:a16="http://schemas.microsoft.com/office/drawing/2014/main" id="{1C401F4C-33B5-4304-AFF6-53B0D18AD741}"/>
              </a:ext>
            </a:extLst>
          </p:cNvPr>
          <p:cNvCxnSpPr>
            <a:cxnSpLocks/>
            <a:stCxn id="41" idx="1"/>
            <a:endCxn id="8" idx="3"/>
          </p:cNvCxnSpPr>
          <p:nvPr/>
        </p:nvCxnSpPr>
        <p:spPr>
          <a:xfrm rot="10800000" flipV="1">
            <a:off x="13083748" y="1600740"/>
            <a:ext cx="3842359" cy="1657069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77D10C06-8E72-4CB4-9959-21FD837822C9}"/>
              </a:ext>
            </a:extLst>
          </p:cNvPr>
          <p:cNvCxnSpPr>
            <a:cxnSpLocks/>
            <a:stCxn id="43" idx="1"/>
            <a:endCxn id="8" idx="3"/>
          </p:cNvCxnSpPr>
          <p:nvPr/>
        </p:nvCxnSpPr>
        <p:spPr>
          <a:xfrm rot="10800000" flipV="1">
            <a:off x="13083748" y="2153960"/>
            <a:ext cx="3842359" cy="1103850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连接符: 肘形 51">
            <a:extLst>
              <a:ext uri="{FF2B5EF4-FFF2-40B4-BE49-F238E27FC236}">
                <a16:creationId xmlns:a16="http://schemas.microsoft.com/office/drawing/2014/main" id="{99F518A7-3714-4408-B64A-D91E81051C4C}"/>
              </a:ext>
            </a:extLst>
          </p:cNvPr>
          <p:cNvCxnSpPr>
            <a:cxnSpLocks/>
            <a:stCxn id="45" idx="1"/>
            <a:endCxn id="8" idx="3"/>
          </p:cNvCxnSpPr>
          <p:nvPr/>
        </p:nvCxnSpPr>
        <p:spPr>
          <a:xfrm rot="10800000" flipV="1">
            <a:off x="13083748" y="2707178"/>
            <a:ext cx="3842359" cy="550631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63570909-3B44-41E0-AD2D-BC2A1AC5FAC9}"/>
              </a:ext>
            </a:extLst>
          </p:cNvPr>
          <p:cNvCxnSpPr>
            <a:cxnSpLocks/>
            <a:stCxn id="46" idx="1"/>
            <a:endCxn id="8" idx="3"/>
          </p:cNvCxnSpPr>
          <p:nvPr/>
        </p:nvCxnSpPr>
        <p:spPr>
          <a:xfrm rot="10800000">
            <a:off x="13083748" y="3257811"/>
            <a:ext cx="3842359" cy="2587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65B8F8E0-1170-440F-BADD-AD90F282E87C}"/>
              </a:ext>
            </a:extLst>
          </p:cNvPr>
          <p:cNvSpPr/>
          <p:nvPr/>
        </p:nvSpPr>
        <p:spPr>
          <a:xfrm>
            <a:off x="10923750" y="3720618"/>
            <a:ext cx="2159999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信锐无线控制器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4B266BE1-E19A-4FFB-9C45-7C4F753001F5}"/>
              </a:ext>
            </a:extLst>
          </p:cNvPr>
          <p:cNvSpPr/>
          <p:nvPr/>
        </p:nvSpPr>
        <p:spPr>
          <a:xfrm>
            <a:off x="13785446" y="3720618"/>
            <a:ext cx="1728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智能交换器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CAP-S5128*15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graphicFrame>
        <p:nvGraphicFramePr>
          <p:cNvPr id="71" name="表格 70">
            <a:extLst>
              <a:ext uri="{FF2B5EF4-FFF2-40B4-BE49-F238E27FC236}">
                <a16:creationId xmlns:a16="http://schemas.microsoft.com/office/drawing/2014/main" id="{196585B8-F29A-4B67-BD83-C13E147510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906229" y="1378704"/>
          <a:ext cx="3600000" cy="2160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28000">
                  <a:extLst>
                    <a:ext uri="{9D8B030D-6E8A-4147-A177-3AD203B41FA5}">
                      <a16:colId xmlns:a16="http://schemas.microsoft.com/office/drawing/2014/main" val="3325890096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58056875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98961570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无线室外</a:t>
                      </a:r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NAP-8000(L)</a:t>
                      </a:r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5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126239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无线室内智能</a:t>
                      </a:r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NAP-3700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53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507250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无线室内高密</a:t>
                      </a:r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NAP-4650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47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67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无线室内主体</a:t>
                      </a:r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CAP-S5128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4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09867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无线室内分体面板</a:t>
                      </a:r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NAP-3500-P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68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209530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无线走廊</a:t>
                      </a:r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NAP-3600(MU)</a:t>
                      </a:r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8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6303773"/>
                  </a:ext>
                </a:extLst>
              </a:tr>
            </a:tbl>
          </a:graphicData>
        </a:graphic>
      </p:graphicFrame>
      <p:cxnSp>
        <p:nvCxnSpPr>
          <p:cNvPr id="81" name="连接符: 肘形 80">
            <a:extLst>
              <a:ext uri="{FF2B5EF4-FFF2-40B4-BE49-F238E27FC236}">
                <a16:creationId xmlns:a16="http://schemas.microsoft.com/office/drawing/2014/main" id="{A9892976-E9A7-4FC3-8D58-82A16C6541FB}"/>
              </a:ext>
            </a:extLst>
          </p:cNvPr>
          <p:cNvCxnSpPr>
            <a:cxnSpLocks/>
            <a:stCxn id="159" idx="1"/>
            <a:endCxn id="5" idx="3"/>
          </p:cNvCxnSpPr>
          <p:nvPr/>
        </p:nvCxnSpPr>
        <p:spPr>
          <a:xfrm rot="10800000" flipV="1">
            <a:off x="6378899" y="3936618"/>
            <a:ext cx="2278306" cy="124676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008AABBE-7225-4C1B-8B29-6A0ECB696BB7}"/>
              </a:ext>
            </a:extLst>
          </p:cNvPr>
          <p:cNvCxnSpPr>
            <a:cxnSpLocks/>
            <a:stCxn id="69" idx="1"/>
            <a:endCxn id="67" idx="3"/>
          </p:cNvCxnSpPr>
          <p:nvPr/>
        </p:nvCxnSpPr>
        <p:spPr>
          <a:xfrm flipH="1">
            <a:off x="13083749" y="3936618"/>
            <a:ext cx="701697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8" name="表格 87">
            <a:extLst>
              <a:ext uri="{FF2B5EF4-FFF2-40B4-BE49-F238E27FC236}">
                <a16:creationId xmlns:a16="http://schemas.microsoft.com/office/drawing/2014/main" id="{FB705B2C-6358-4A82-AB94-FBB42DCD445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64769" y="4332383"/>
          <a:ext cx="4441460" cy="2880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029460">
                  <a:extLst>
                    <a:ext uri="{9D8B030D-6E8A-4147-A177-3AD203B41FA5}">
                      <a16:colId xmlns:a16="http://schemas.microsoft.com/office/drawing/2014/main" val="1601247443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2939111150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6292812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高清红外半球摄像机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DS-2CD2135F-IW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156</a:t>
                      </a:r>
                      <a:endParaRPr lang="en-US" altLang="zh-CN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399113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高清红外枪型网络摄像机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DS-2CD2T46DWDA1-I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45</a:t>
                      </a:r>
                      <a:endParaRPr lang="en-US" altLang="zh-CN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541688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全景摄像机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iDS-2DP0818ZIX-D/237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</a:t>
                      </a:r>
                      <a:endParaRPr lang="en-US" altLang="zh-CN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720350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存储设备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DS-9664N-I16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5</a:t>
                      </a:r>
                      <a:endParaRPr lang="en-US" altLang="zh-CN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148486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高清红外半球摄像机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DS-2CD2135BA-JY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22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2808165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高清红外枪型网络摄像机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DS-2CD2T35BA-JY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70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72283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枪球联动跟踪系统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DS-2SC402A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748442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星光级全景拼接网络摄像机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DS-2CD6986F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9128825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网络红外高清智能球机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DS-2DF7220IW-A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9016753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存储设备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DS-8632N-I8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4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2001375"/>
                  </a:ext>
                </a:extLst>
              </a:tr>
            </a:tbl>
          </a:graphicData>
        </a:graphic>
      </p:graphicFrame>
      <p:sp>
        <p:nvSpPr>
          <p:cNvPr id="90" name="矩形: 圆角 89">
            <a:extLst>
              <a:ext uri="{FF2B5EF4-FFF2-40B4-BE49-F238E27FC236}">
                <a16:creationId xmlns:a16="http://schemas.microsoft.com/office/drawing/2014/main" id="{0A0703F6-22D3-4930-A727-66A464B6834D}"/>
              </a:ext>
            </a:extLst>
          </p:cNvPr>
          <p:cNvSpPr/>
          <p:nvPr/>
        </p:nvSpPr>
        <p:spPr>
          <a:xfrm>
            <a:off x="10923751" y="5556383"/>
            <a:ext cx="2160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NVR 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DS-9664N-I16*5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DD33E5DA-9C0C-4E69-A759-8D9A14A67CAC}"/>
              </a:ext>
            </a:extLst>
          </p:cNvPr>
          <p:cNvCxnSpPr>
            <a:stCxn id="90" idx="1"/>
            <a:endCxn id="17" idx="3"/>
          </p:cNvCxnSpPr>
          <p:nvPr/>
        </p:nvCxnSpPr>
        <p:spPr>
          <a:xfrm flipH="1">
            <a:off x="10097205" y="5772383"/>
            <a:ext cx="826546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连接符: 肘形 97">
            <a:extLst>
              <a:ext uri="{FF2B5EF4-FFF2-40B4-BE49-F238E27FC236}">
                <a16:creationId xmlns:a16="http://schemas.microsoft.com/office/drawing/2014/main" id="{C0614ED8-24AA-4904-9238-28F4E6B7C1E0}"/>
              </a:ext>
            </a:extLst>
          </p:cNvPr>
          <p:cNvCxnSpPr>
            <a:stCxn id="17" idx="1"/>
            <a:endCxn id="5" idx="3"/>
          </p:cNvCxnSpPr>
          <p:nvPr/>
        </p:nvCxnSpPr>
        <p:spPr>
          <a:xfrm rot="10800000">
            <a:off x="6378899" y="4061295"/>
            <a:ext cx="2278306" cy="1711089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矩形: 圆角 105">
            <a:extLst>
              <a:ext uri="{FF2B5EF4-FFF2-40B4-BE49-F238E27FC236}">
                <a16:creationId xmlns:a16="http://schemas.microsoft.com/office/drawing/2014/main" id="{0C7B51E8-61D9-4D16-99E9-E45673BC9BB2}"/>
              </a:ext>
            </a:extLst>
          </p:cNvPr>
          <p:cNvSpPr/>
          <p:nvPr/>
        </p:nvSpPr>
        <p:spPr>
          <a:xfrm>
            <a:off x="10923751" y="6416499"/>
            <a:ext cx="2160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海康管理系统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教育局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iSecure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 Center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108" name="连接符: 肘形 107">
            <a:extLst>
              <a:ext uri="{FF2B5EF4-FFF2-40B4-BE49-F238E27FC236}">
                <a16:creationId xmlns:a16="http://schemas.microsoft.com/office/drawing/2014/main" id="{BC983DF0-ECFA-4EF2-835B-5BAC0E72BE4E}"/>
              </a:ext>
            </a:extLst>
          </p:cNvPr>
          <p:cNvCxnSpPr>
            <a:stCxn id="106" idx="1"/>
            <a:endCxn id="17" idx="3"/>
          </p:cNvCxnSpPr>
          <p:nvPr/>
        </p:nvCxnSpPr>
        <p:spPr>
          <a:xfrm rot="10800000">
            <a:off x="10097205" y="5772383"/>
            <a:ext cx="826546" cy="860116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5" name="表格 114">
            <a:extLst>
              <a:ext uri="{FF2B5EF4-FFF2-40B4-BE49-F238E27FC236}">
                <a16:creationId xmlns:a16="http://schemas.microsoft.com/office/drawing/2014/main" id="{D63FD2A7-DBA2-403B-A1A8-825F9F0DF83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217" y="6056499"/>
          <a:ext cx="4441460" cy="1152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029460">
                  <a:extLst>
                    <a:ext uri="{9D8B030D-6E8A-4147-A177-3AD203B41FA5}">
                      <a16:colId xmlns:a16="http://schemas.microsoft.com/office/drawing/2014/main" val="157780288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124614434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840472874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400</a:t>
                      </a:r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万自带拾音半球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DS-2CD2145F-IWTS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178062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400</a:t>
                      </a:r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万高清星光网络半球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DS-2CD2346WD-I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37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931760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电梯专用防爆半球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DS-2CD2545F-IS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037229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电梯监控专用网桥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DS-3WF01C-2N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285171"/>
                  </a:ext>
                </a:extLst>
              </a:tr>
            </a:tbl>
          </a:graphicData>
        </a:graphic>
      </p:graphicFrame>
      <p:sp>
        <p:nvSpPr>
          <p:cNvPr id="127" name="矩形: 圆角 126">
            <a:extLst>
              <a:ext uri="{FF2B5EF4-FFF2-40B4-BE49-F238E27FC236}">
                <a16:creationId xmlns:a16="http://schemas.microsoft.com/office/drawing/2014/main" id="{67AD7A9B-A896-452E-BB28-891532D61942}"/>
              </a:ext>
            </a:extLst>
          </p:cNvPr>
          <p:cNvSpPr/>
          <p:nvPr/>
        </p:nvSpPr>
        <p:spPr>
          <a:xfrm>
            <a:off x="10923750" y="7376252"/>
            <a:ext cx="2159999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海康人脸系统 </a:t>
            </a:r>
            <a:r>
              <a:rPr lang="en-US" altLang="zh-CN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  <a:endParaRPr lang="en-US" altLang="zh-CN" sz="1300" b="1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200 </a:t>
            </a:r>
            <a:r>
              <a:rPr lang="en-US" altLang="zh-CN" sz="1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Lic</a:t>
            </a:r>
            <a:endParaRPr lang="zh-CN" altLang="en-US" sz="1300" b="1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28" name="矩形: 圆角 127">
            <a:extLst>
              <a:ext uri="{FF2B5EF4-FFF2-40B4-BE49-F238E27FC236}">
                <a16:creationId xmlns:a16="http://schemas.microsoft.com/office/drawing/2014/main" id="{F9243390-1F1D-44D3-9B6A-3A53CB339E48}"/>
              </a:ext>
            </a:extLst>
          </p:cNvPr>
          <p:cNvSpPr/>
          <p:nvPr/>
        </p:nvSpPr>
        <p:spPr>
          <a:xfrm>
            <a:off x="10923750" y="7924892"/>
            <a:ext cx="2159999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海康人脸系统 </a:t>
            </a:r>
            <a:r>
              <a:rPr lang="en-US" altLang="zh-CN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教育局</a:t>
            </a:r>
            <a:endParaRPr lang="en-US" altLang="zh-CN" sz="1300" b="1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66 </a:t>
            </a:r>
            <a:r>
              <a:rPr lang="en-US" altLang="zh-CN" sz="1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Lic</a:t>
            </a:r>
            <a:endParaRPr lang="zh-CN" altLang="en-US" sz="1300" b="1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32" name="矩形: 圆角 131">
            <a:extLst>
              <a:ext uri="{FF2B5EF4-FFF2-40B4-BE49-F238E27FC236}">
                <a16:creationId xmlns:a16="http://schemas.microsoft.com/office/drawing/2014/main" id="{DC384F28-4652-4764-AE85-115F383A325D}"/>
              </a:ext>
            </a:extLst>
          </p:cNvPr>
          <p:cNvSpPr/>
          <p:nvPr/>
        </p:nvSpPr>
        <p:spPr>
          <a:xfrm>
            <a:off x="13759304" y="7376252"/>
            <a:ext cx="1728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海康威视人脸考勤机</a:t>
            </a:r>
            <a:endParaRPr lang="en-US" altLang="zh-CN" sz="1300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DS-K1T606Mf*200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33" name="矩形: 圆角 132">
            <a:extLst>
              <a:ext uri="{FF2B5EF4-FFF2-40B4-BE49-F238E27FC236}">
                <a16:creationId xmlns:a16="http://schemas.microsoft.com/office/drawing/2014/main" id="{064461A6-271B-4AFD-92EA-E0D485764D45}"/>
              </a:ext>
            </a:extLst>
          </p:cNvPr>
          <p:cNvSpPr/>
          <p:nvPr/>
        </p:nvSpPr>
        <p:spPr>
          <a:xfrm>
            <a:off x="13759304" y="7924892"/>
            <a:ext cx="1728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海康威视人脸考勤机</a:t>
            </a:r>
          </a:p>
          <a:p>
            <a:pPr algn="ctr"/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DS-K1T607M*66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135" name="直接箭头连接符 134">
            <a:extLst>
              <a:ext uri="{FF2B5EF4-FFF2-40B4-BE49-F238E27FC236}">
                <a16:creationId xmlns:a16="http://schemas.microsoft.com/office/drawing/2014/main" id="{73F4A113-9192-4516-B20B-D52E15C75282}"/>
              </a:ext>
            </a:extLst>
          </p:cNvPr>
          <p:cNvCxnSpPr>
            <a:stCxn id="132" idx="1"/>
            <a:endCxn id="127" idx="3"/>
          </p:cNvCxnSpPr>
          <p:nvPr/>
        </p:nvCxnSpPr>
        <p:spPr>
          <a:xfrm flipH="1">
            <a:off x="13083749" y="7592252"/>
            <a:ext cx="675555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箭头连接符 136">
            <a:extLst>
              <a:ext uri="{FF2B5EF4-FFF2-40B4-BE49-F238E27FC236}">
                <a16:creationId xmlns:a16="http://schemas.microsoft.com/office/drawing/2014/main" id="{82713693-2514-4F20-A319-A86ADCD7BAA1}"/>
              </a:ext>
            </a:extLst>
          </p:cNvPr>
          <p:cNvCxnSpPr>
            <a:stCxn id="133" idx="1"/>
            <a:endCxn id="128" idx="3"/>
          </p:cNvCxnSpPr>
          <p:nvPr/>
        </p:nvCxnSpPr>
        <p:spPr>
          <a:xfrm flipH="1">
            <a:off x="13083749" y="8140892"/>
            <a:ext cx="675555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箭头连接符 138">
            <a:extLst>
              <a:ext uri="{FF2B5EF4-FFF2-40B4-BE49-F238E27FC236}">
                <a16:creationId xmlns:a16="http://schemas.microsoft.com/office/drawing/2014/main" id="{5906D859-FADC-4F29-A7ED-BEDFE5494AAB}"/>
              </a:ext>
            </a:extLst>
          </p:cNvPr>
          <p:cNvCxnSpPr>
            <a:stCxn id="127" idx="1"/>
            <a:endCxn id="7" idx="3"/>
          </p:cNvCxnSpPr>
          <p:nvPr/>
        </p:nvCxnSpPr>
        <p:spPr>
          <a:xfrm flipH="1">
            <a:off x="10097205" y="7592252"/>
            <a:ext cx="826545" cy="1779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连接符: 肘形 140">
            <a:extLst>
              <a:ext uri="{FF2B5EF4-FFF2-40B4-BE49-F238E27FC236}">
                <a16:creationId xmlns:a16="http://schemas.microsoft.com/office/drawing/2014/main" id="{967B315D-21ED-4C40-AE12-120EA3172F26}"/>
              </a:ext>
            </a:extLst>
          </p:cNvPr>
          <p:cNvCxnSpPr>
            <a:stCxn id="128" idx="1"/>
            <a:endCxn id="7" idx="3"/>
          </p:cNvCxnSpPr>
          <p:nvPr/>
        </p:nvCxnSpPr>
        <p:spPr>
          <a:xfrm rot="10800000">
            <a:off x="10097206" y="7594032"/>
            <a:ext cx="826545" cy="546861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矩形: 圆角 159">
            <a:extLst>
              <a:ext uri="{FF2B5EF4-FFF2-40B4-BE49-F238E27FC236}">
                <a16:creationId xmlns:a16="http://schemas.microsoft.com/office/drawing/2014/main" id="{7AF5F110-7CDB-4A2D-BDBF-18F2483FAD37}"/>
              </a:ext>
            </a:extLst>
          </p:cNvPr>
          <p:cNvSpPr/>
          <p:nvPr/>
        </p:nvSpPr>
        <p:spPr>
          <a:xfrm>
            <a:off x="2877116" y="6754980"/>
            <a:ext cx="432000" cy="14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智慧校园</a:t>
            </a:r>
          </a:p>
        </p:txBody>
      </p:sp>
      <p:cxnSp>
        <p:nvCxnSpPr>
          <p:cNvPr id="162" name="连接符: 肘形 161">
            <a:extLst>
              <a:ext uri="{FF2B5EF4-FFF2-40B4-BE49-F238E27FC236}">
                <a16:creationId xmlns:a16="http://schemas.microsoft.com/office/drawing/2014/main" id="{C9DD39E5-0636-4BAE-9B4A-636E10990A8B}"/>
              </a:ext>
            </a:extLst>
          </p:cNvPr>
          <p:cNvCxnSpPr>
            <a:cxnSpLocks/>
            <a:stCxn id="160" idx="0"/>
            <a:endCxn id="5" idx="2"/>
          </p:cNvCxnSpPr>
          <p:nvPr/>
        </p:nvCxnSpPr>
        <p:spPr>
          <a:xfrm rot="5400000" flipH="1" flipV="1">
            <a:off x="4135355" y="4846089"/>
            <a:ext cx="866653" cy="2951131"/>
          </a:xfrm>
          <a:prstGeom prst="bentConnector3">
            <a:avLst>
              <a:gd name="adj1" fmla="val 50000"/>
            </a:avLst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矩形: 圆角 166">
            <a:extLst>
              <a:ext uri="{FF2B5EF4-FFF2-40B4-BE49-F238E27FC236}">
                <a16:creationId xmlns:a16="http://schemas.microsoft.com/office/drawing/2014/main" id="{E2AD245C-612D-4640-A1BF-3DD3A7076682}"/>
              </a:ext>
            </a:extLst>
          </p:cNvPr>
          <p:cNvSpPr/>
          <p:nvPr/>
        </p:nvSpPr>
        <p:spPr>
          <a:xfrm>
            <a:off x="5820185" y="6754980"/>
            <a:ext cx="432000" cy="14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智慧督导数据</a:t>
            </a:r>
          </a:p>
        </p:txBody>
      </p:sp>
      <p:sp>
        <p:nvSpPr>
          <p:cNvPr id="168" name="矩形: 圆角 167">
            <a:extLst>
              <a:ext uri="{FF2B5EF4-FFF2-40B4-BE49-F238E27FC236}">
                <a16:creationId xmlns:a16="http://schemas.microsoft.com/office/drawing/2014/main" id="{1DDED258-7022-4806-B6BA-566F4AC6F1D6}"/>
              </a:ext>
            </a:extLst>
          </p:cNvPr>
          <p:cNvSpPr/>
          <p:nvPr/>
        </p:nvSpPr>
        <p:spPr>
          <a:xfrm>
            <a:off x="3858139" y="6754980"/>
            <a:ext cx="432000" cy="14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公众号信息流</a:t>
            </a:r>
          </a:p>
        </p:txBody>
      </p:sp>
      <p:sp>
        <p:nvSpPr>
          <p:cNvPr id="170" name="矩形: 圆角 169">
            <a:extLst>
              <a:ext uri="{FF2B5EF4-FFF2-40B4-BE49-F238E27FC236}">
                <a16:creationId xmlns:a16="http://schemas.microsoft.com/office/drawing/2014/main" id="{B2D03DAF-FDA5-4315-9059-4237B75ECED7}"/>
              </a:ext>
            </a:extLst>
          </p:cNvPr>
          <p:cNvSpPr/>
          <p:nvPr/>
        </p:nvSpPr>
        <p:spPr>
          <a:xfrm>
            <a:off x="4839162" y="6754980"/>
            <a:ext cx="432000" cy="14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企业微信</a:t>
            </a:r>
          </a:p>
        </p:txBody>
      </p:sp>
      <p:cxnSp>
        <p:nvCxnSpPr>
          <p:cNvPr id="172" name="连接符: 肘形 171">
            <a:extLst>
              <a:ext uri="{FF2B5EF4-FFF2-40B4-BE49-F238E27FC236}">
                <a16:creationId xmlns:a16="http://schemas.microsoft.com/office/drawing/2014/main" id="{2B7DDE2A-9E5F-4C74-99C0-74770494BFA8}"/>
              </a:ext>
            </a:extLst>
          </p:cNvPr>
          <p:cNvCxnSpPr>
            <a:stCxn id="170" idx="0"/>
            <a:endCxn id="5" idx="2"/>
          </p:cNvCxnSpPr>
          <p:nvPr/>
        </p:nvCxnSpPr>
        <p:spPr>
          <a:xfrm rot="5400000" flipH="1" flipV="1">
            <a:off x="5116378" y="5827112"/>
            <a:ext cx="866653" cy="989085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连接符: 肘形 173">
            <a:extLst>
              <a:ext uri="{FF2B5EF4-FFF2-40B4-BE49-F238E27FC236}">
                <a16:creationId xmlns:a16="http://schemas.microsoft.com/office/drawing/2014/main" id="{897CDAEE-E0B0-4A60-8EFE-C4590A694387}"/>
              </a:ext>
            </a:extLst>
          </p:cNvPr>
          <p:cNvCxnSpPr>
            <a:cxnSpLocks/>
            <a:stCxn id="167" idx="0"/>
            <a:endCxn id="5" idx="2"/>
          </p:cNvCxnSpPr>
          <p:nvPr/>
        </p:nvCxnSpPr>
        <p:spPr>
          <a:xfrm rot="5400000" flipH="1" flipV="1">
            <a:off x="5606890" y="6317623"/>
            <a:ext cx="866653" cy="8062"/>
          </a:xfrm>
          <a:prstGeom prst="bentConnector3">
            <a:avLst>
              <a:gd name="adj1" fmla="val 50000"/>
            </a:avLst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连接符: 肘形 175">
            <a:extLst>
              <a:ext uri="{FF2B5EF4-FFF2-40B4-BE49-F238E27FC236}">
                <a16:creationId xmlns:a16="http://schemas.microsoft.com/office/drawing/2014/main" id="{63C52DE8-FF69-4A68-A255-4A261C321038}"/>
              </a:ext>
            </a:extLst>
          </p:cNvPr>
          <p:cNvCxnSpPr>
            <a:cxnSpLocks/>
            <a:stCxn id="168" idx="0"/>
            <a:endCxn id="5" idx="2"/>
          </p:cNvCxnSpPr>
          <p:nvPr/>
        </p:nvCxnSpPr>
        <p:spPr>
          <a:xfrm rot="5400000" flipH="1" flipV="1">
            <a:off x="4625867" y="5336600"/>
            <a:ext cx="866653" cy="1970108"/>
          </a:xfrm>
          <a:prstGeom prst="bentConnector3">
            <a:avLst>
              <a:gd name="adj1" fmla="val 50000"/>
            </a:avLst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接连接符 216">
            <a:extLst>
              <a:ext uri="{FF2B5EF4-FFF2-40B4-BE49-F238E27FC236}">
                <a16:creationId xmlns:a16="http://schemas.microsoft.com/office/drawing/2014/main" id="{BDFD7614-233F-4763-B1F3-CB637D75981A}"/>
              </a:ext>
            </a:extLst>
          </p:cNvPr>
          <p:cNvCxnSpPr/>
          <p:nvPr/>
        </p:nvCxnSpPr>
        <p:spPr>
          <a:xfrm>
            <a:off x="7015163" y="1079500"/>
            <a:ext cx="0" cy="10801350"/>
          </a:xfrm>
          <a:prstGeom prst="line">
            <a:avLst/>
          </a:prstGeom>
          <a:ln w="635">
            <a:solidFill>
              <a:schemeClr val="bg1">
                <a:lumMod val="75000"/>
                <a:alpha val="6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文本框 217">
            <a:extLst>
              <a:ext uri="{FF2B5EF4-FFF2-40B4-BE49-F238E27FC236}">
                <a16:creationId xmlns:a16="http://schemas.microsoft.com/office/drawing/2014/main" id="{467FD563-2863-4B7B-ABF6-A32BB686BD21}"/>
              </a:ext>
            </a:extLst>
          </p:cNvPr>
          <p:cNvSpPr txBox="1"/>
          <p:nvPr/>
        </p:nvSpPr>
        <p:spPr>
          <a:xfrm>
            <a:off x="7015163" y="11665407"/>
            <a:ext cx="2160000" cy="215444"/>
          </a:xfrm>
          <a:prstGeom prst="rect">
            <a:avLst/>
          </a:prstGeom>
          <a:noFill/>
        </p:spPr>
        <p:txBody>
          <a:bodyPr vert="horz" wrap="square" lIns="180000" tIns="0" rIns="180000" bIns="0" rtlCol="0" anchor="ctr" anchorCtr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涉及硬件</a:t>
            </a:r>
          </a:p>
        </p:txBody>
      </p:sp>
      <p:sp>
        <p:nvSpPr>
          <p:cNvPr id="220" name="文本框 219">
            <a:extLst>
              <a:ext uri="{FF2B5EF4-FFF2-40B4-BE49-F238E27FC236}">
                <a16:creationId xmlns:a16="http://schemas.microsoft.com/office/drawing/2014/main" id="{A1B6EDED-B896-41CB-A0CD-A4619771BD37}"/>
              </a:ext>
            </a:extLst>
          </p:cNvPr>
          <p:cNvSpPr txBox="1"/>
          <p:nvPr/>
        </p:nvSpPr>
        <p:spPr>
          <a:xfrm>
            <a:off x="4855162" y="11665407"/>
            <a:ext cx="2160000" cy="215444"/>
          </a:xfrm>
          <a:prstGeom prst="rect">
            <a:avLst/>
          </a:prstGeom>
          <a:noFill/>
        </p:spPr>
        <p:txBody>
          <a:bodyPr vert="horz" wrap="square" lIns="180000" tIns="0" rIns="180000" bIns="0" rtlCol="0" anchor="ctr" anchorCtr="0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系统对接，不涉及点位</a:t>
            </a:r>
          </a:p>
        </p:txBody>
      </p:sp>
      <p:cxnSp>
        <p:nvCxnSpPr>
          <p:cNvPr id="222" name="直接箭头连接符 221">
            <a:extLst>
              <a:ext uri="{FF2B5EF4-FFF2-40B4-BE49-F238E27FC236}">
                <a16:creationId xmlns:a16="http://schemas.microsoft.com/office/drawing/2014/main" id="{4380EA5A-AC2F-420E-A825-737679EB1F2F}"/>
              </a:ext>
            </a:extLst>
          </p:cNvPr>
          <p:cNvCxnSpPr/>
          <p:nvPr/>
        </p:nvCxnSpPr>
        <p:spPr>
          <a:xfrm>
            <a:off x="7015162" y="11880850"/>
            <a:ext cx="2160001" cy="0"/>
          </a:xfrm>
          <a:prstGeom prst="straightConnector1">
            <a:avLst/>
          </a:prstGeom>
          <a:ln w="127">
            <a:solidFill>
              <a:schemeClr val="tx1">
                <a:lumMod val="50000"/>
                <a:lumOff val="50000"/>
              </a:schemeClr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直接箭头连接符 223">
            <a:extLst>
              <a:ext uri="{FF2B5EF4-FFF2-40B4-BE49-F238E27FC236}">
                <a16:creationId xmlns:a16="http://schemas.microsoft.com/office/drawing/2014/main" id="{45F06B9C-F8E8-4EE3-BAEC-97843DFBE1E0}"/>
              </a:ext>
            </a:extLst>
          </p:cNvPr>
          <p:cNvCxnSpPr>
            <a:cxnSpLocks/>
          </p:cNvCxnSpPr>
          <p:nvPr/>
        </p:nvCxnSpPr>
        <p:spPr>
          <a:xfrm flipH="1">
            <a:off x="4533900" y="11880850"/>
            <a:ext cx="2481262" cy="0"/>
          </a:xfrm>
          <a:prstGeom prst="straightConnector1">
            <a:avLst/>
          </a:prstGeom>
          <a:ln w="127">
            <a:solidFill>
              <a:schemeClr val="tx1">
                <a:lumMod val="50000"/>
                <a:lumOff val="50000"/>
              </a:schemeClr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8A5C3DBE-099B-4889-B627-446B4EF55977}"/>
              </a:ext>
            </a:extLst>
          </p:cNvPr>
          <p:cNvSpPr/>
          <p:nvPr/>
        </p:nvSpPr>
        <p:spPr>
          <a:xfrm>
            <a:off x="538163" y="8624873"/>
            <a:ext cx="5840735" cy="273377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dirty="0" err="1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Ventuz</a:t>
            </a:r>
            <a:r>
              <a:rPr lang="zh-CN" altLang="en-US" sz="1600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可视化四大数据场景</a:t>
            </a:r>
            <a:endParaRPr lang="en-US" altLang="zh-CN" sz="1600" dirty="0">
              <a:solidFill>
                <a:srgbClr val="2D81FF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1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、区级：物联概览场景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校级：物联概览、物联教室、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AP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、视频监控、人脸门禁、有线网络、停车场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、智慧校园、公众号信息流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3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、企业微信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4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、智慧督导</a:t>
            </a:r>
          </a:p>
        </p:txBody>
      </p:sp>
      <p:graphicFrame>
        <p:nvGraphicFramePr>
          <p:cNvPr id="89" name="表格 88">
            <a:extLst>
              <a:ext uri="{FF2B5EF4-FFF2-40B4-BE49-F238E27FC236}">
                <a16:creationId xmlns:a16="http://schemas.microsoft.com/office/drawing/2014/main" id="{402F40F4-D030-404F-8A78-D98B165F11B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4310677" y="4326451"/>
          <a:ext cx="3600000" cy="1080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28000">
                  <a:extLst>
                    <a:ext uri="{9D8B030D-6E8A-4147-A177-3AD203B41FA5}">
                      <a16:colId xmlns:a16="http://schemas.microsoft.com/office/drawing/2014/main" val="3325890096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58056875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98961570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吸顶</a:t>
                      </a:r>
                      <a:r>
                        <a:rPr 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AP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NAP-3600(MU)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33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126239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面板</a:t>
                      </a:r>
                      <a:r>
                        <a:rPr 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AP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NAP-3500-P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40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507250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高密度</a:t>
                      </a:r>
                      <a:r>
                        <a:rPr lang="en-US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AP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NAP-3620(R3)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679203"/>
                  </a:ext>
                </a:extLst>
              </a:tr>
            </a:tbl>
          </a:graphicData>
        </a:graphic>
      </p:graphicFrame>
      <p:sp>
        <p:nvSpPr>
          <p:cNvPr id="100" name="矩形: 圆角 99">
            <a:extLst>
              <a:ext uri="{FF2B5EF4-FFF2-40B4-BE49-F238E27FC236}">
                <a16:creationId xmlns:a16="http://schemas.microsoft.com/office/drawing/2014/main" id="{5E33963E-3292-49DB-B7BD-944454A6CDC0}"/>
              </a:ext>
            </a:extLst>
          </p:cNvPr>
          <p:cNvSpPr/>
          <p:nvPr/>
        </p:nvSpPr>
        <p:spPr>
          <a:xfrm>
            <a:off x="10923749" y="4650451"/>
            <a:ext cx="2160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信锐无线控制器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教育局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NAC-6200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60" name="连接符: 肘形 59">
            <a:extLst>
              <a:ext uri="{FF2B5EF4-FFF2-40B4-BE49-F238E27FC236}">
                <a16:creationId xmlns:a16="http://schemas.microsoft.com/office/drawing/2014/main" id="{3C50EE28-0FDA-406F-9F2A-7C5331881E2F}"/>
              </a:ext>
            </a:extLst>
          </p:cNvPr>
          <p:cNvCxnSpPr>
            <a:cxnSpLocks/>
            <a:stCxn id="100" idx="1"/>
            <a:endCxn id="159" idx="3"/>
          </p:cNvCxnSpPr>
          <p:nvPr/>
        </p:nvCxnSpPr>
        <p:spPr>
          <a:xfrm rot="10800000">
            <a:off x="10097205" y="3936619"/>
            <a:ext cx="826544" cy="929833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3E9E59FC-1EC5-4DCA-8242-5737868F8830}"/>
              </a:ext>
            </a:extLst>
          </p:cNvPr>
          <p:cNvCxnSpPr>
            <a:cxnSpLocks/>
            <a:stCxn id="89" idx="1"/>
            <a:endCxn id="100" idx="3"/>
          </p:cNvCxnSpPr>
          <p:nvPr/>
        </p:nvCxnSpPr>
        <p:spPr>
          <a:xfrm flipH="1">
            <a:off x="13083749" y="4866451"/>
            <a:ext cx="1226928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矩形: 圆角 158">
            <a:extLst>
              <a:ext uri="{FF2B5EF4-FFF2-40B4-BE49-F238E27FC236}">
                <a16:creationId xmlns:a16="http://schemas.microsoft.com/office/drawing/2014/main" id="{71341F0F-68E2-4320-AC69-FCFBBDE36D3F}"/>
              </a:ext>
            </a:extLst>
          </p:cNvPr>
          <p:cNvSpPr/>
          <p:nvPr/>
        </p:nvSpPr>
        <p:spPr>
          <a:xfrm>
            <a:off x="8657205" y="3720618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无线网络</a:t>
            </a:r>
          </a:p>
        </p:txBody>
      </p:sp>
      <p:cxnSp>
        <p:nvCxnSpPr>
          <p:cNvPr id="131" name="直接箭头连接符 130">
            <a:extLst>
              <a:ext uri="{FF2B5EF4-FFF2-40B4-BE49-F238E27FC236}">
                <a16:creationId xmlns:a16="http://schemas.microsoft.com/office/drawing/2014/main" id="{D9129A45-BCBF-42C7-9902-CBEE1D43FB3C}"/>
              </a:ext>
            </a:extLst>
          </p:cNvPr>
          <p:cNvCxnSpPr>
            <a:cxnSpLocks/>
            <a:stCxn id="67" idx="1"/>
            <a:endCxn id="159" idx="3"/>
          </p:cNvCxnSpPr>
          <p:nvPr/>
        </p:nvCxnSpPr>
        <p:spPr>
          <a:xfrm flipH="1">
            <a:off x="10097205" y="3936618"/>
            <a:ext cx="826545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箭头连接符 157">
            <a:extLst>
              <a:ext uri="{FF2B5EF4-FFF2-40B4-BE49-F238E27FC236}">
                <a16:creationId xmlns:a16="http://schemas.microsoft.com/office/drawing/2014/main" id="{4FA8B549-5BCC-41F1-9F71-A9A1BD48C35F}"/>
              </a:ext>
            </a:extLst>
          </p:cNvPr>
          <p:cNvCxnSpPr>
            <a:cxnSpLocks/>
            <a:stCxn id="115" idx="1"/>
            <a:endCxn id="106" idx="3"/>
          </p:cNvCxnSpPr>
          <p:nvPr/>
        </p:nvCxnSpPr>
        <p:spPr>
          <a:xfrm flipH="1">
            <a:off x="13083751" y="6632499"/>
            <a:ext cx="385466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: 圆角 93">
            <a:extLst>
              <a:ext uri="{FF2B5EF4-FFF2-40B4-BE49-F238E27FC236}">
                <a16:creationId xmlns:a16="http://schemas.microsoft.com/office/drawing/2014/main" id="{F03B6635-AF4A-43C5-AA34-EC17F19C1AE0}"/>
              </a:ext>
            </a:extLst>
          </p:cNvPr>
          <p:cNvSpPr/>
          <p:nvPr/>
        </p:nvSpPr>
        <p:spPr>
          <a:xfrm>
            <a:off x="8657205" y="3041810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物联网教室</a:t>
            </a:r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1D116DF1-51A8-48AA-84FC-C275BA4E2DBF}"/>
              </a:ext>
            </a:extLst>
          </p:cNvPr>
          <p:cNvCxnSpPr>
            <a:stCxn id="8" idx="1"/>
            <a:endCxn id="94" idx="3"/>
          </p:cNvCxnSpPr>
          <p:nvPr/>
        </p:nvCxnSpPr>
        <p:spPr>
          <a:xfrm flipH="1">
            <a:off x="10097205" y="3257810"/>
            <a:ext cx="826544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矩形: 圆角 112">
            <a:extLst>
              <a:ext uri="{FF2B5EF4-FFF2-40B4-BE49-F238E27FC236}">
                <a16:creationId xmlns:a16="http://schemas.microsoft.com/office/drawing/2014/main" id="{C69C4AD1-60AB-4E1A-B914-5377BE71CAD8}"/>
              </a:ext>
            </a:extLst>
          </p:cNvPr>
          <p:cNvSpPr/>
          <p:nvPr/>
        </p:nvSpPr>
        <p:spPr>
          <a:xfrm>
            <a:off x="8657205" y="2229460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停车场</a:t>
            </a:r>
          </a:p>
        </p:txBody>
      </p:sp>
      <p:sp>
        <p:nvSpPr>
          <p:cNvPr id="119" name="矩形: 圆角 118">
            <a:extLst>
              <a:ext uri="{FF2B5EF4-FFF2-40B4-BE49-F238E27FC236}">
                <a16:creationId xmlns:a16="http://schemas.microsoft.com/office/drawing/2014/main" id="{85ABA2EF-8768-428B-90B1-65F1A020817E}"/>
              </a:ext>
            </a:extLst>
          </p:cNvPr>
          <p:cNvSpPr/>
          <p:nvPr/>
        </p:nvSpPr>
        <p:spPr>
          <a:xfrm>
            <a:off x="10923749" y="2432857"/>
            <a:ext cx="2159998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rgbClr val="FF0000"/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众安邦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教育局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9EDCCFDC-C6F6-4A09-AF9C-9EABBC7BE71A}"/>
              </a:ext>
            </a:extLst>
          </p:cNvPr>
          <p:cNvSpPr/>
          <p:nvPr/>
        </p:nvSpPr>
        <p:spPr>
          <a:xfrm>
            <a:off x="10923749" y="1867031"/>
            <a:ext cx="2159998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红门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</a:p>
        </p:txBody>
      </p:sp>
      <p:cxnSp>
        <p:nvCxnSpPr>
          <p:cNvPr id="65" name="连接符: 肘形 64">
            <a:extLst>
              <a:ext uri="{FF2B5EF4-FFF2-40B4-BE49-F238E27FC236}">
                <a16:creationId xmlns:a16="http://schemas.microsoft.com/office/drawing/2014/main" id="{285158DE-4473-42AA-947E-66BA86584FA1}"/>
              </a:ext>
            </a:extLst>
          </p:cNvPr>
          <p:cNvCxnSpPr>
            <a:stCxn id="119" idx="1"/>
            <a:endCxn id="113" idx="3"/>
          </p:cNvCxnSpPr>
          <p:nvPr/>
        </p:nvCxnSpPr>
        <p:spPr>
          <a:xfrm rot="10800000">
            <a:off x="10097205" y="2445461"/>
            <a:ext cx="826544" cy="20339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连接符: 肘形 67">
            <a:extLst>
              <a:ext uri="{FF2B5EF4-FFF2-40B4-BE49-F238E27FC236}">
                <a16:creationId xmlns:a16="http://schemas.microsoft.com/office/drawing/2014/main" id="{CEFDEF8D-ECD8-4503-8565-09E14C244F87}"/>
              </a:ext>
            </a:extLst>
          </p:cNvPr>
          <p:cNvCxnSpPr>
            <a:stCxn id="120" idx="1"/>
            <a:endCxn id="113" idx="3"/>
          </p:cNvCxnSpPr>
          <p:nvPr/>
        </p:nvCxnSpPr>
        <p:spPr>
          <a:xfrm rot="10800000" flipV="1">
            <a:off x="10097205" y="2083030"/>
            <a:ext cx="826544" cy="3624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连接符: 肘形 71">
            <a:extLst>
              <a:ext uri="{FF2B5EF4-FFF2-40B4-BE49-F238E27FC236}">
                <a16:creationId xmlns:a16="http://schemas.microsoft.com/office/drawing/2014/main" id="{ACA9BDC7-A85F-4301-BF69-ABC5157E5CBD}"/>
              </a:ext>
            </a:extLst>
          </p:cNvPr>
          <p:cNvCxnSpPr>
            <a:stCxn id="113" idx="1"/>
            <a:endCxn id="5" idx="3"/>
          </p:cNvCxnSpPr>
          <p:nvPr/>
        </p:nvCxnSpPr>
        <p:spPr>
          <a:xfrm rot="10800000" flipV="1">
            <a:off x="6378899" y="2445460"/>
            <a:ext cx="2278306" cy="1615834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矩形: 圆角 129">
            <a:extLst>
              <a:ext uri="{FF2B5EF4-FFF2-40B4-BE49-F238E27FC236}">
                <a16:creationId xmlns:a16="http://schemas.microsoft.com/office/drawing/2014/main" id="{0BAD815C-869B-4D9D-AF0A-6364532AA35A}"/>
              </a:ext>
            </a:extLst>
          </p:cNvPr>
          <p:cNvSpPr/>
          <p:nvPr/>
        </p:nvSpPr>
        <p:spPr>
          <a:xfrm>
            <a:off x="8657205" y="1287718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物联概览页</a:t>
            </a:r>
          </a:p>
        </p:txBody>
      </p:sp>
      <p:cxnSp>
        <p:nvCxnSpPr>
          <p:cNvPr id="79" name="连接符: 肘形 78">
            <a:extLst>
              <a:ext uri="{FF2B5EF4-FFF2-40B4-BE49-F238E27FC236}">
                <a16:creationId xmlns:a16="http://schemas.microsoft.com/office/drawing/2014/main" id="{3565E537-9159-4EC4-8A4B-4F41C915831F}"/>
              </a:ext>
            </a:extLst>
          </p:cNvPr>
          <p:cNvCxnSpPr>
            <a:stCxn id="130" idx="1"/>
            <a:endCxn id="5" idx="3"/>
          </p:cNvCxnSpPr>
          <p:nvPr/>
        </p:nvCxnSpPr>
        <p:spPr>
          <a:xfrm rot="10800000" flipV="1">
            <a:off x="6378899" y="1503718"/>
            <a:ext cx="2278306" cy="2557576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连接符: 肘形 123">
            <a:extLst>
              <a:ext uri="{FF2B5EF4-FFF2-40B4-BE49-F238E27FC236}">
                <a16:creationId xmlns:a16="http://schemas.microsoft.com/office/drawing/2014/main" id="{F345F7CE-1CA1-4217-8555-724936025465}"/>
              </a:ext>
            </a:extLst>
          </p:cNvPr>
          <p:cNvCxnSpPr>
            <a:cxnSpLocks/>
            <a:stCxn id="71" idx="2"/>
            <a:endCxn id="69" idx="3"/>
          </p:cNvCxnSpPr>
          <p:nvPr/>
        </p:nvCxnSpPr>
        <p:spPr>
          <a:xfrm rot="5400000">
            <a:off x="17910881" y="1141270"/>
            <a:ext cx="397914" cy="5192783"/>
          </a:xfrm>
          <a:prstGeom prst="bentConnector2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18659516-3F90-4842-B771-1B9421B4F849}"/>
              </a:ext>
            </a:extLst>
          </p:cNvPr>
          <p:cNvCxnSpPr>
            <a:cxnSpLocks/>
            <a:stCxn id="88" idx="1"/>
            <a:endCxn id="90" idx="3"/>
          </p:cNvCxnSpPr>
          <p:nvPr/>
        </p:nvCxnSpPr>
        <p:spPr>
          <a:xfrm flipH="1">
            <a:off x="13083751" y="5772383"/>
            <a:ext cx="4981018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矩形 176">
            <a:extLst>
              <a:ext uri="{FF2B5EF4-FFF2-40B4-BE49-F238E27FC236}">
                <a16:creationId xmlns:a16="http://schemas.microsoft.com/office/drawing/2014/main" id="{93250DB7-F6F9-4C83-A7F4-AC64B60D94B6}"/>
              </a:ext>
            </a:extLst>
          </p:cNvPr>
          <p:cNvSpPr/>
          <p:nvPr/>
        </p:nvSpPr>
        <p:spPr>
          <a:xfrm>
            <a:off x="19361433" y="9409043"/>
            <a:ext cx="3139791" cy="194960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补充说明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5113" indent="-265113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物联概览页全区采用静态数据，龙外为实际接入的点位数据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5113" indent="-265113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停车场不涉及硬件位置，纯数据对接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87C42AC2-4E45-4647-972C-1D263B5B01FE}"/>
              </a:ext>
            </a:extLst>
          </p:cNvPr>
          <p:cNvSpPr txBox="1"/>
          <p:nvPr/>
        </p:nvSpPr>
        <p:spPr>
          <a:xfrm>
            <a:off x="17602900" y="3575259"/>
            <a:ext cx="235642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531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19D51807-8538-438D-AFD5-96747624B8A9}"/>
              </a:ext>
            </a:extLst>
          </p:cNvPr>
          <p:cNvSpPr txBox="1"/>
          <p:nvPr/>
        </p:nvSpPr>
        <p:spPr>
          <a:xfrm>
            <a:off x="21590415" y="3575259"/>
            <a:ext cx="235642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185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CC9238D-189B-4B01-B4CE-4F988AFC0788}"/>
              </a:ext>
            </a:extLst>
          </p:cNvPr>
          <p:cNvSpPr txBox="1"/>
          <p:nvPr/>
        </p:nvSpPr>
        <p:spPr>
          <a:xfrm>
            <a:off x="16808285" y="5404751"/>
            <a:ext cx="157094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78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766B4526-E776-49E2-92CD-E563044C30D7}"/>
              </a:ext>
            </a:extLst>
          </p:cNvPr>
          <p:cNvSpPr txBox="1"/>
          <p:nvPr/>
        </p:nvSpPr>
        <p:spPr>
          <a:xfrm>
            <a:off x="20687207" y="7290860"/>
            <a:ext cx="235642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306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F6A05CE6-0111-46A7-B226-0BF12C71FCC1}"/>
              </a:ext>
            </a:extLst>
          </p:cNvPr>
          <p:cNvSpPr txBox="1"/>
          <p:nvPr/>
        </p:nvSpPr>
        <p:spPr>
          <a:xfrm>
            <a:off x="17369686" y="7290860"/>
            <a:ext cx="157094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49</a:t>
            </a:r>
            <a:endParaRPr lang="zh-CN" altLang="en-US" sz="12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02986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矩形 186">
            <a:extLst>
              <a:ext uri="{FF2B5EF4-FFF2-40B4-BE49-F238E27FC236}">
                <a16:creationId xmlns:a16="http://schemas.microsoft.com/office/drawing/2014/main" id="{604EF254-BF2A-45DE-8ADC-338999B25613}"/>
              </a:ext>
            </a:extLst>
          </p:cNvPr>
          <p:cNvSpPr/>
          <p:nvPr/>
        </p:nvSpPr>
        <p:spPr>
          <a:xfrm>
            <a:off x="16129262" y="9180175"/>
            <a:ext cx="2691174" cy="2700675"/>
          </a:xfrm>
          <a:prstGeom prst="rect">
            <a:avLst/>
          </a:prstGeom>
          <a:noFill/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图标</a:t>
            </a:r>
            <a:endParaRPr lang="en-US" altLang="zh-CN" dirty="0">
              <a:solidFill>
                <a:srgbClr val="2D81FF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微瓴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微瓴服务商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Ventuz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智慧校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网络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视频线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sp>
        <p:nvSpPr>
          <p:cNvPr id="209" name="矩形: 圆角 208">
            <a:extLst>
              <a:ext uri="{FF2B5EF4-FFF2-40B4-BE49-F238E27FC236}">
                <a16:creationId xmlns:a16="http://schemas.microsoft.com/office/drawing/2014/main" id="{153C29CF-40C1-4300-8476-33FFFF4BE08C}"/>
              </a:ext>
            </a:extLst>
          </p:cNvPr>
          <p:cNvSpPr/>
          <p:nvPr/>
        </p:nvSpPr>
        <p:spPr>
          <a:xfrm>
            <a:off x="7416251" y="7403778"/>
            <a:ext cx="432000" cy="144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公众号信息流</a:t>
            </a:r>
          </a:p>
        </p:txBody>
      </p:sp>
      <p:sp>
        <p:nvSpPr>
          <p:cNvPr id="207" name="矩形: 圆角 206">
            <a:extLst>
              <a:ext uri="{FF2B5EF4-FFF2-40B4-BE49-F238E27FC236}">
                <a16:creationId xmlns:a16="http://schemas.microsoft.com/office/drawing/2014/main" id="{723653EC-297F-40F8-947D-73FC99913431}"/>
              </a:ext>
            </a:extLst>
          </p:cNvPr>
          <p:cNvSpPr/>
          <p:nvPr/>
        </p:nvSpPr>
        <p:spPr>
          <a:xfrm>
            <a:off x="6435228" y="7403778"/>
            <a:ext cx="432000" cy="144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企业微信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B2E0764-5929-43CC-AE97-528096715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部署方案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57C9C490-ABDF-4F17-AD4C-1C17E48D908E}"/>
              </a:ext>
            </a:extLst>
          </p:cNvPr>
          <p:cNvSpPr/>
          <p:nvPr/>
        </p:nvSpPr>
        <p:spPr>
          <a:xfrm>
            <a:off x="8397275" y="7403778"/>
            <a:ext cx="432000" cy="144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智慧督导数据</a:t>
            </a: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490E1E63-3D52-4EAA-9797-D937CEC42827}"/>
              </a:ext>
            </a:extLst>
          </p:cNvPr>
          <p:cNvSpPr/>
          <p:nvPr/>
        </p:nvSpPr>
        <p:spPr>
          <a:xfrm>
            <a:off x="5454206" y="7403778"/>
            <a:ext cx="432000" cy="144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智慧校园</a:t>
            </a: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69F1EA80-1C15-463F-9327-DD92827EB060}"/>
              </a:ext>
            </a:extLst>
          </p:cNvPr>
          <p:cNvSpPr/>
          <p:nvPr/>
        </p:nvSpPr>
        <p:spPr>
          <a:xfrm>
            <a:off x="6435229" y="7403778"/>
            <a:ext cx="432000" cy="144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公众号信息流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7A963B1D-C5CB-4584-AF85-BE7E9F9CD84A}"/>
              </a:ext>
            </a:extLst>
          </p:cNvPr>
          <p:cNvSpPr/>
          <p:nvPr/>
        </p:nvSpPr>
        <p:spPr>
          <a:xfrm>
            <a:off x="5714042" y="4696565"/>
            <a:ext cx="2855396" cy="1177431"/>
          </a:xfrm>
          <a:prstGeom prst="roundRect">
            <a:avLst>
              <a:gd name="adj" fmla="val 1196"/>
            </a:avLst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800" b="1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微瓴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913420E-34DA-4025-A00F-493A6DC53506}"/>
              </a:ext>
            </a:extLst>
          </p:cNvPr>
          <p:cNvSpPr/>
          <p:nvPr/>
        </p:nvSpPr>
        <p:spPr>
          <a:xfrm>
            <a:off x="6241740" y="5284260"/>
            <a:ext cx="1800000" cy="432000"/>
          </a:xfrm>
          <a:prstGeom prst="roundRect">
            <a:avLst>
              <a:gd name="adj" fmla="val 6587"/>
            </a:avLst>
          </a:prstGeom>
          <a:solidFill>
            <a:schemeClr val="accent6">
              <a:lumMod val="40000"/>
              <a:lumOff val="60000"/>
            </a:schemeClr>
          </a:solidFill>
          <a:ln w="127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accent6">
                    <a:lumMod val="7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软件应用网关</a:t>
            </a:r>
          </a:p>
        </p:txBody>
      </p:sp>
      <p:sp>
        <p:nvSpPr>
          <p:cNvPr id="194" name="矩形: 圆角 193">
            <a:extLst>
              <a:ext uri="{FF2B5EF4-FFF2-40B4-BE49-F238E27FC236}">
                <a16:creationId xmlns:a16="http://schemas.microsoft.com/office/drawing/2014/main" id="{7E5246F2-875B-4F2E-B743-0D393EC1C7C4}"/>
              </a:ext>
            </a:extLst>
          </p:cNvPr>
          <p:cNvSpPr/>
          <p:nvPr/>
        </p:nvSpPr>
        <p:spPr>
          <a:xfrm>
            <a:off x="5460401" y="6480175"/>
            <a:ext cx="1406827" cy="432000"/>
          </a:xfrm>
          <a:prstGeom prst="roundRect">
            <a:avLst>
              <a:gd name="adj" fmla="val 6587"/>
            </a:avLst>
          </a:prstGeom>
          <a:solidFill>
            <a:srgbClr val="02DFD9"/>
          </a:solidFill>
          <a:ln w="127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接口</a:t>
            </a:r>
          </a:p>
        </p:txBody>
      </p:sp>
      <p:cxnSp>
        <p:nvCxnSpPr>
          <p:cNvPr id="19" name="连接符: 肘形 18">
            <a:extLst>
              <a:ext uri="{FF2B5EF4-FFF2-40B4-BE49-F238E27FC236}">
                <a16:creationId xmlns:a16="http://schemas.microsoft.com/office/drawing/2014/main" id="{5E38F822-423C-4A37-ABB2-97362BCFD21D}"/>
              </a:ext>
            </a:extLst>
          </p:cNvPr>
          <p:cNvCxnSpPr>
            <a:cxnSpLocks/>
            <a:stCxn id="36" idx="0"/>
            <a:endCxn id="194" idx="2"/>
          </p:cNvCxnSpPr>
          <p:nvPr/>
        </p:nvCxnSpPr>
        <p:spPr>
          <a:xfrm rot="5400000" flipH="1" flipV="1">
            <a:off x="5671209" y="6911173"/>
            <a:ext cx="491603" cy="493609"/>
          </a:xfrm>
          <a:prstGeom prst="bentConnector3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连接符: 肘形 22">
            <a:extLst>
              <a:ext uri="{FF2B5EF4-FFF2-40B4-BE49-F238E27FC236}">
                <a16:creationId xmlns:a16="http://schemas.microsoft.com/office/drawing/2014/main" id="{D34140BA-FFB1-4118-98FB-F9D9AFA32B15}"/>
              </a:ext>
            </a:extLst>
          </p:cNvPr>
          <p:cNvCxnSpPr>
            <a:cxnSpLocks/>
            <a:stCxn id="38" idx="0"/>
            <a:endCxn id="194" idx="2"/>
          </p:cNvCxnSpPr>
          <p:nvPr/>
        </p:nvCxnSpPr>
        <p:spPr>
          <a:xfrm rot="16200000" flipV="1">
            <a:off x="6161721" y="6914270"/>
            <a:ext cx="491603" cy="487414"/>
          </a:xfrm>
          <a:prstGeom prst="bentConnector3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1678495A-09C5-4F3C-A7DC-D6E1B94A172B}"/>
              </a:ext>
            </a:extLst>
          </p:cNvPr>
          <p:cNvCxnSpPr>
            <a:cxnSpLocks/>
            <a:stCxn id="209" idx="0"/>
            <a:endCxn id="6" idx="2"/>
          </p:cNvCxnSpPr>
          <p:nvPr/>
        </p:nvCxnSpPr>
        <p:spPr>
          <a:xfrm rot="16200000" flipV="1">
            <a:off x="6543237" y="6314763"/>
            <a:ext cx="1687518" cy="490511"/>
          </a:xfrm>
          <a:prstGeom prst="bentConnector3">
            <a:avLst>
              <a:gd name="adj1" fmla="val 73559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连接符: 肘形 41">
            <a:extLst>
              <a:ext uri="{FF2B5EF4-FFF2-40B4-BE49-F238E27FC236}">
                <a16:creationId xmlns:a16="http://schemas.microsoft.com/office/drawing/2014/main" id="{F48642D0-FCB5-488A-B602-C591A407BDBB}"/>
              </a:ext>
            </a:extLst>
          </p:cNvPr>
          <p:cNvCxnSpPr>
            <a:cxnSpLocks/>
            <a:stCxn id="32" idx="0"/>
            <a:endCxn id="6" idx="2"/>
          </p:cNvCxnSpPr>
          <p:nvPr/>
        </p:nvCxnSpPr>
        <p:spPr>
          <a:xfrm rot="16200000" flipV="1">
            <a:off x="7033749" y="5824251"/>
            <a:ext cx="1687518" cy="1471535"/>
          </a:xfrm>
          <a:prstGeom prst="bentConnector3">
            <a:avLst>
              <a:gd name="adj1" fmla="val 73559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B73627E-84C2-4B77-B3E7-6BCE46C0A8BA}"/>
              </a:ext>
            </a:extLst>
          </p:cNvPr>
          <p:cNvSpPr/>
          <p:nvPr/>
        </p:nvSpPr>
        <p:spPr>
          <a:xfrm>
            <a:off x="17115952" y="2897016"/>
            <a:ext cx="1440000" cy="43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视频监控</a:t>
            </a:r>
          </a:p>
        </p:txBody>
      </p: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86A02480-96FA-4160-B399-7221AC5084B0}"/>
              </a:ext>
            </a:extLst>
          </p:cNvPr>
          <p:cNvGrpSpPr/>
          <p:nvPr/>
        </p:nvGrpSpPr>
        <p:grpSpPr>
          <a:xfrm>
            <a:off x="17115952" y="3400364"/>
            <a:ext cx="1440000" cy="1942044"/>
            <a:chOff x="17152521" y="2498975"/>
            <a:chExt cx="1440000" cy="1942044"/>
          </a:xfrm>
          <a:solidFill>
            <a:schemeClr val="bg1">
              <a:lumMod val="65000"/>
            </a:schemeClr>
          </a:solidFill>
        </p:grpSpPr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BF2E932B-7A30-47A6-858D-83AB0FB23BFD}"/>
                </a:ext>
              </a:extLst>
            </p:cNvPr>
            <p:cNvSpPr/>
            <p:nvPr/>
          </p:nvSpPr>
          <p:spPr>
            <a:xfrm>
              <a:off x="17152521" y="2498975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人脸门禁</a:t>
              </a:r>
            </a:p>
          </p:txBody>
        </p:sp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296F450A-9587-4A68-AB9A-8DCB6CAC5B93}"/>
                </a:ext>
              </a:extLst>
            </p:cNvPr>
            <p:cNvSpPr/>
            <p:nvPr/>
          </p:nvSpPr>
          <p:spPr>
            <a:xfrm>
              <a:off x="17152521" y="3505671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无线网络</a:t>
              </a:r>
            </a:p>
          </p:txBody>
        </p:sp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91D888D2-0A5B-4C65-B0BD-1886FA4DEC04}"/>
                </a:ext>
              </a:extLst>
            </p:cNvPr>
            <p:cNvSpPr/>
            <p:nvPr/>
          </p:nvSpPr>
          <p:spPr>
            <a:xfrm>
              <a:off x="17152521" y="3002323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物联网教室</a:t>
              </a:r>
            </a:p>
          </p:txBody>
        </p:sp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4DDEB0FC-0435-45E8-B747-B5B243E4C71F}"/>
                </a:ext>
              </a:extLst>
            </p:cNvPr>
            <p:cNvSpPr/>
            <p:nvPr/>
          </p:nvSpPr>
          <p:spPr>
            <a:xfrm>
              <a:off x="17152521" y="4009019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rgbClr val="FF0000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停车场</a:t>
              </a:r>
            </a:p>
          </p:txBody>
        </p:sp>
      </p:grpSp>
      <p:cxnSp>
        <p:nvCxnSpPr>
          <p:cNvPr id="59" name="连接符: 肘形 58">
            <a:extLst>
              <a:ext uri="{FF2B5EF4-FFF2-40B4-BE49-F238E27FC236}">
                <a16:creationId xmlns:a16="http://schemas.microsoft.com/office/drawing/2014/main" id="{24A33D01-32D8-4BF0-A854-29DD6AF5FA76}"/>
              </a:ext>
            </a:extLst>
          </p:cNvPr>
          <p:cNvCxnSpPr>
            <a:cxnSpLocks/>
            <a:stCxn id="52" idx="1"/>
            <a:endCxn id="30" idx="3"/>
          </p:cNvCxnSpPr>
          <p:nvPr/>
        </p:nvCxnSpPr>
        <p:spPr>
          <a:xfrm rot="10800000" flipV="1">
            <a:off x="8569439" y="4371385"/>
            <a:ext cx="3196983" cy="913895"/>
          </a:xfrm>
          <a:prstGeom prst="bentConnector3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93E353B6-FFBD-4E5F-BC3E-64336EAA331D}"/>
              </a:ext>
            </a:extLst>
          </p:cNvPr>
          <p:cNvSpPr/>
          <p:nvPr/>
        </p:nvSpPr>
        <p:spPr>
          <a:xfrm>
            <a:off x="11766421" y="4155386"/>
            <a:ext cx="2160000" cy="432000"/>
          </a:xfrm>
          <a:prstGeom prst="roundRect">
            <a:avLst>
              <a:gd name="adj" fmla="val 6587"/>
            </a:avLst>
          </a:prstGeom>
          <a:solidFill>
            <a:schemeClr val="accent6">
              <a:lumMod val="40000"/>
              <a:lumOff val="60000"/>
            </a:schemeClr>
          </a:solidFill>
          <a:ln w="127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accent6">
                    <a:lumMod val="7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中间件主机</a:t>
            </a: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CC0C9DE1-5607-4DE6-98BF-F1D752869D16}"/>
              </a:ext>
            </a:extLst>
          </p:cNvPr>
          <p:cNvSpPr/>
          <p:nvPr/>
        </p:nvSpPr>
        <p:spPr>
          <a:xfrm>
            <a:off x="11766421" y="7877983"/>
            <a:ext cx="2160000" cy="432000"/>
          </a:xfrm>
          <a:prstGeom prst="roundRect">
            <a:avLst>
              <a:gd name="adj" fmla="val 6587"/>
            </a:avLst>
          </a:prstGeom>
          <a:solidFill>
            <a:schemeClr val="accent6">
              <a:lumMod val="40000"/>
              <a:lumOff val="60000"/>
            </a:schemeClr>
          </a:solidFill>
          <a:ln w="127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accent6">
                    <a:lumMod val="7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中间件主机</a:t>
            </a:r>
          </a:p>
        </p:txBody>
      </p:sp>
      <p:sp>
        <p:nvSpPr>
          <p:cNvPr id="129" name="矩形: 圆角 128">
            <a:extLst>
              <a:ext uri="{FF2B5EF4-FFF2-40B4-BE49-F238E27FC236}">
                <a16:creationId xmlns:a16="http://schemas.microsoft.com/office/drawing/2014/main" id="{9CB6238D-C183-4266-89C7-61753AA27155}"/>
              </a:ext>
            </a:extLst>
          </p:cNvPr>
          <p:cNvSpPr/>
          <p:nvPr/>
        </p:nvSpPr>
        <p:spPr>
          <a:xfrm>
            <a:off x="11766421" y="6869120"/>
            <a:ext cx="2160000" cy="432000"/>
          </a:xfrm>
          <a:prstGeom prst="roundRect">
            <a:avLst>
              <a:gd name="adj" fmla="val 6587"/>
            </a:avLst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网关</a:t>
            </a:r>
          </a:p>
        </p:txBody>
      </p:sp>
      <p:sp>
        <p:nvSpPr>
          <p:cNvPr id="130" name="矩形: 圆角 129">
            <a:extLst>
              <a:ext uri="{FF2B5EF4-FFF2-40B4-BE49-F238E27FC236}">
                <a16:creationId xmlns:a16="http://schemas.microsoft.com/office/drawing/2014/main" id="{10741CCC-D031-4EA9-865E-351CBE03EEAA}"/>
              </a:ext>
            </a:extLst>
          </p:cNvPr>
          <p:cNvSpPr/>
          <p:nvPr/>
        </p:nvSpPr>
        <p:spPr>
          <a:xfrm>
            <a:off x="11766421" y="2897016"/>
            <a:ext cx="2160000" cy="432000"/>
          </a:xfrm>
          <a:prstGeom prst="roundRect">
            <a:avLst>
              <a:gd name="adj" fmla="val 6587"/>
            </a:avLst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网关</a:t>
            </a: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6CCE00E2-6E3D-4677-BA47-57F73B349EA7}"/>
              </a:ext>
            </a:extLst>
          </p:cNvPr>
          <p:cNvSpPr/>
          <p:nvPr/>
        </p:nvSpPr>
        <p:spPr>
          <a:xfrm>
            <a:off x="17115952" y="6869120"/>
            <a:ext cx="1440000" cy="43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视频监控</a:t>
            </a:r>
          </a:p>
        </p:txBody>
      </p: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B54478EC-BC87-44EC-9A6E-A0FF4D59A7A3}"/>
              </a:ext>
            </a:extLst>
          </p:cNvPr>
          <p:cNvGrpSpPr/>
          <p:nvPr/>
        </p:nvGrpSpPr>
        <p:grpSpPr>
          <a:xfrm>
            <a:off x="17115952" y="7372468"/>
            <a:ext cx="1440000" cy="1443030"/>
            <a:chOff x="17152521" y="5737058"/>
            <a:chExt cx="1440000" cy="1443030"/>
          </a:xfrm>
          <a:solidFill>
            <a:schemeClr val="bg1">
              <a:lumMod val="65000"/>
            </a:schemeClr>
          </a:solidFill>
        </p:grpSpPr>
        <p:sp>
          <p:nvSpPr>
            <p:cNvPr id="71" name="矩形: 圆角 70">
              <a:extLst>
                <a:ext uri="{FF2B5EF4-FFF2-40B4-BE49-F238E27FC236}">
                  <a16:creationId xmlns:a16="http://schemas.microsoft.com/office/drawing/2014/main" id="{D0AB8DFA-207D-4418-AFE3-B08C00BBC554}"/>
                </a:ext>
              </a:extLst>
            </p:cNvPr>
            <p:cNvSpPr/>
            <p:nvPr/>
          </p:nvSpPr>
          <p:spPr>
            <a:xfrm>
              <a:off x="17152521" y="5737058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人脸门禁</a:t>
              </a:r>
            </a:p>
          </p:txBody>
        </p:sp>
        <p:sp>
          <p:nvSpPr>
            <p:cNvPr id="73" name="矩形: 圆角 72">
              <a:extLst>
                <a:ext uri="{FF2B5EF4-FFF2-40B4-BE49-F238E27FC236}">
                  <a16:creationId xmlns:a16="http://schemas.microsoft.com/office/drawing/2014/main" id="{A0FDC492-06A5-4E6B-AF47-B5E746A0CB79}"/>
                </a:ext>
              </a:extLst>
            </p:cNvPr>
            <p:cNvSpPr/>
            <p:nvPr/>
          </p:nvSpPr>
          <p:spPr>
            <a:xfrm>
              <a:off x="17152521" y="6244740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无线网络</a:t>
              </a:r>
            </a:p>
          </p:txBody>
        </p:sp>
        <p:sp>
          <p:nvSpPr>
            <p:cNvPr id="75" name="矩形: 圆角 74">
              <a:extLst>
                <a:ext uri="{FF2B5EF4-FFF2-40B4-BE49-F238E27FC236}">
                  <a16:creationId xmlns:a16="http://schemas.microsoft.com/office/drawing/2014/main" id="{820B86F3-2BEB-486D-B0BD-AC3B1EDDA856}"/>
                </a:ext>
              </a:extLst>
            </p:cNvPr>
            <p:cNvSpPr/>
            <p:nvPr/>
          </p:nvSpPr>
          <p:spPr>
            <a:xfrm>
              <a:off x="17152521" y="6748088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rgbClr val="FF0000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停车场</a:t>
              </a:r>
            </a:p>
          </p:txBody>
        </p:sp>
      </p:grpSp>
      <p:cxnSp>
        <p:nvCxnSpPr>
          <p:cNvPr id="78" name="连接符: 肘形 77">
            <a:extLst>
              <a:ext uri="{FF2B5EF4-FFF2-40B4-BE49-F238E27FC236}">
                <a16:creationId xmlns:a16="http://schemas.microsoft.com/office/drawing/2014/main" id="{F6698A54-8E12-485C-B92B-5FDF277C76FB}"/>
              </a:ext>
            </a:extLst>
          </p:cNvPr>
          <p:cNvCxnSpPr>
            <a:cxnSpLocks/>
            <a:stCxn id="130" idx="1"/>
            <a:endCxn id="30" idx="3"/>
          </p:cNvCxnSpPr>
          <p:nvPr/>
        </p:nvCxnSpPr>
        <p:spPr>
          <a:xfrm rot="10800000" flipV="1">
            <a:off x="8569439" y="3113015"/>
            <a:ext cx="3196983" cy="2172265"/>
          </a:xfrm>
          <a:prstGeom prst="bentConnector3">
            <a:avLst>
              <a:gd name="adj1" fmla="val 50000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连接符: 肘形 81">
            <a:extLst>
              <a:ext uri="{FF2B5EF4-FFF2-40B4-BE49-F238E27FC236}">
                <a16:creationId xmlns:a16="http://schemas.microsoft.com/office/drawing/2014/main" id="{B401E1CF-101E-449E-8000-2926BE38FAA4}"/>
              </a:ext>
            </a:extLst>
          </p:cNvPr>
          <p:cNvCxnSpPr>
            <a:stCxn id="56" idx="1"/>
            <a:endCxn id="52" idx="3"/>
          </p:cNvCxnSpPr>
          <p:nvPr/>
        </p:nvCxnSpPr>
        <p:spPr>
          <a:xfrm rot="10800000" flipV="1">
            <a:off x="13926422" y="4119712"/>
            <a:ext cx="3189531" cy="251674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连接符: 肘形 83">
            <a:extLst>
              <a:ext uri="{FF2B5EF4-FFF2-40B4-BE49-F238E27FC236}">
                <a16:creationId xmlns:a16="http://schemas.microsoft.com/office/drawing/2014/main" id="{4EFD3639-136A-4A16-82F8-4533B69A14D5}"/>
              </a:ext>
            </a:extLst>
          </p:cNvPr>
          <p:cNvCxnSpPr>
            <a:stCxn id="55" idx="1"/>
            <a:endCxn id="52" idx="3"/>
          </p:cNvCxnSpPr>
          <p:nvPr/>
        </p:nvCxnSpPr>
        <p:spPr>
          <a:xfrm rot="10800000">
            <a:off x="13926422" y="4371386"/>
            <a:ext cx="3189531" cy="251674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连接符: 肘形 85">
            <a:extLst>
              <a:ext uri="{FF2B5EF4-FFF2-40B4-BE49-F238E27FC236}">
                <a16:creationId xmlns:a16="http://schemas.microsoft.com/office/drawing/2014/main" id="{DBAC948F-A133-40FC-870C-665788CBF02C}"/>
              </a:ext>
            </a:extLst>
          </p:cNvPr>
          <p:cNvCxnSpPr>
            <a:stCxn id="57" idx="1"/>
            <a:endCxn id="52" idx="3"/>
          </p:cNvCxnSpPr>
          <p:nvPr/>
        </p:nvCxnSpPr>
        <p:spPr>
          <a:xfrm rot="10800000">
            <a:off x="13926422" y="4371386"/>
            <a:ext cx="3189531" cy="755022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连接符: 肘形 87">
            <a:extLst>
              <a:ext uri="{FF2B5EF4-FFF2-40B4-BE49-F238E27FC236}">
                <a16:creationId xmlns:a16="http://schemas.microsoft.com/office/drawing/2014/main" id="{84E64EF4-E90C-4FB9-AED8-75693C0A1C06}"/>
              </a:ext>
            </a:extLst>
          </p:cNvPr>
          <p:cNvCxnSpPr>
            <a:cxnSpLocks/>
            <a:stCxn id="129" idx="1"/>
            <a:endCxn id="30" idx="3"/>
          </p:cNvCxnSpPr>
          <p:nvPr/>
        </p:nvCxnSpPr>
        <p:spPr>
          <a:xfrm rot="10800000">
            <a:off x="8569439" y="5285282"/>
            <a:ext cx="3196983" cy="1799839"/>
          </a:xfrm>
          <a:prstGeom prst="bentConnector3">
            <a:avLst>
              <a:gd name="adj1" fmla="val 50000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连接符: 肘形 89">
            <a:extLst>
              <a:ext uri="{FF2B5EF4-FFF2-40B4-BE49-F238E27FC236}">
                <a16:creationId xmlns:a16="http://schemas.microsoft.com/office/drawing/2014/main" id="{BA2E40DC-C9D8-4A1C-909B-43355B4FC484}"/>
              </a:ext>
            </a:extLst>
          </p:cNvPr>
          <p:cNvCxnSpPr>
            <a:cxnSpLocks/>
            <a:stCxn id="71" idx="1"/>
            <a:endCxn id="61" idx="3"/>
          </p:cNvCxnSpPr>
          <p:nvPr/>
        </p:nvCxnSpPr>
        <p:spPr>
          <a:xfrm rot="10800000" flipV="1">
            <a:off x="13926422" y="7588467"/>
            <a:ext cx="3189531" cy="505515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连接符: 肘形 91">
            <a:extLst>
              <a:ext uri="{FF2B5EF4-FFF2-40B4-BE49-F238E27FC236}">
                <a16:creationId xmlns:a16="http://schemas.microsoft.com/office/drawing/2014/main" id="{9436FB11-5660-4F3C-8857-0C6A6D19C6E5}"/>
              </a:ext>
            </a:extLst>
          </p:cNvPr>
          <p:cNvCxnSpPr>
            <a:cxnSpLocks/>
            <a:stCxn id="73" idx="1"/>
            <a:endCxn id="61" idx="3"/>
          </p:cNvCxnSpPr>
          <p:nvPr/>
        </p:nvCxnSpPr>
        <p:spPr>
          <a:xfrm rot="10800000">
            <a:off x="13926422" y="8093984"/>
            <a:ext cx="3189531" cy="2167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连接符: 肘形 93">
            <a:extLst>
              <a:ext uri="{FF2B5EF4-FFF2-40B4-BE49-F238E27FC236}">
                <a16:creationId xmlns:a16="http://schemas.microsoft.com/office/drawing/2014/main" id="{ACAF587F-961A-41D9-8791-51CFB67F9F42}"/>
              </a:ext>
            </a:extLst>
          </p:cNvPr>
          <p:cNvCxnSpPr>
            <a:cxnSpLocks/>
            <a:stCxn id="75" idx="1"/>
            <a:endCxn id="61" idx="3"/>
          </p:cNvCxnSpPr>
          <p:nvPr/>
        </p:nvCxnSpPr>
        <p:spPr>
          <a:xfrm rot="10800000">
            <a:off x="13926422" y="8093984"/>
            <a:ext cx="3189531" cy="505515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连接符: 肘形 106">
            <a:extLst>
              <a:ext uri="{FF2B5EF4-FFF2-40B4-BE49-F238E27FC236}">
                <a16:creationId xmlns:a16="http://schemas.microsoft.com/office/drawing/2014/main" id="{22C9E395-D903-4826-A86E-13F040F85B5A}"/>
              </a:ext>
            </a:extLst>
          </p:cNvPr>
          <p:cNvCxnSpPr>
            <a:cxnSpLocks/>
            <a:stCxn id="61" idx="1"/>
            <a:endCxn id="30" idx="3"/>
          </p:cNvCxnSpPr>
          <p:nvPr/>
        </p:nvCxnSpPr>
        <p:spPr>
          <a:xfrm rot="10800000">
            <a:off x="8569439" y="5285281"/>
            <a:ext cx="3196983" cy="2808702"/>
          </a:xfrm>
          <a:prstGeom prst="bentConnector3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矩形: 圆角 111">
            <a:extLst>
              <a:ext uri="{FF2B5EF4-FFF2-40B4-BE49-F238E27FC236}">
                <a16:creationId xmlns:a16="http://schemas.microsoft.com/office/drawing/2014/main" id="{02EBFBDD-451C-453D-96B3-61727088415E}"/>
              </a:ext>
            </a:extLst>
          </p:cNvPr>
          <p:cNvSpPr/>
          <p:nvPr/>
        </p:nvSpPr>
        <p:spPr>
          <a:xfrm>
            <a:off x="11766421" y="2004092"/>
            <a:ext cx="2160000" cy="5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b="1" dirty="0" err="1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Ventuz</a:t>
            </a:r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渲染服务器</a:t>
            </a:r>
          </a:p>
        </p:txBody>
      </p:sp>
      <p:sp>
        <p:nvSpPr>
          <p:cNvPr id="113" name="矩形: 圆角 112">
            <a:extLst>
              <a:ext uri="{FF2B5EF4-FFF2-40B4-BE49-F238E27FC236}">
                <a16:creationId xmlns:a16="http://schemas.microsoft.com/office/drawing/2014/main" id="{9BE5D96D-47CD-435F-A14F-397A0E7D6B64}"/>
              </a:ext>
            </a:extLst>
          </p:cNvPr>
          <p:cNvSpPr/>
          <p:nvPr/>
        </p:nvSpPr>
        <p:spPr>
          <a:xfrm>
            <a:off x="3445874" y="4925280"/>
            <a:ext cx="1599191" cy="72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CVM</a:t>
            </a:r>
          </a:p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(</a:t>
            </a:r>
            <a:r>
              <a:rPr lang="en-US" altLang="zh-CN" sz="1600" b="1" dirty="0" err="1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Ventuz</a:t>
            </a:r>
            <a:r>
              <a:rPr lang="en-US" altLang="zh-CN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)</a:t>
            </a:r>
            <a:endParaRPr lang="zh-CN" altLang="en-US" sz="1600" b="1" dirty="0">
              <a:solidFill>
                <a:schemeClr val="bg1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cxnSp>
        <p:nvCxnSpPr>
          <p:cNvPr id="137" name="直接箭头连接符 136">
            <a:extLst>
              <a:ext uri="{FF2B5EF4-FFF2-40B4-BE49-F238E27FC236}">
                <a16:creationId xmlns:a16="http://schemas.microsoft.com/office/drawing/2014/main" id="{C7ED7F92-510D-449C-A446-163747B61147}"/>
              </a:ext>
            </a:extLst>
          </p:cNvPr>
          <p:cNvCxnSpPr>
            <a:stCxn id="54" idx="1"/>
            <a:endCxn id="130" idx="3"/>
          </p:cNvCxnSpPr>
          <p:nvPr/>
        </p:nvCxnSpPr>
        <p:spPr>
          <a:xfrm flipH="1">
            <a:off x="13926421" y="3113016"/>
            <a:ext cx="3189531" cy="0"/>
          </a:xfrm>
          <a:prstGeom prst="straightConnector1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箭头连接符 138">
            <a:extLst>
              <a:ext uri="{FF2B5EF4-FFF2-40B4-BE49-F238E27FC236}">
                <a16:creationId xmlns:a16="http://schemas.microsoft.com/office/drawing/2014/main" id="{09962296-530C-49B1-B1C9-AF8C010BF72D}"/>
              </a:ext>
            </a:extLst>
          </p:cNvPr>
          <p:cNvCxnSpPr>
            <a:cxnSpLocks/>
            <a:stCxn id="72" idx="1"/>
            <a:endCxn id="129" idx="3"/>
          </p:cNvCxnSpPr>
          <p:nvPr/>
        </p:nvCxnSpPr>
        <p:spPr>
          <a:xfrm flipH="1">
            <a:off x="13926421" y="7085120"/>
            <a:ext cx="3189531" cy="0"/>
          </a:xfrm>
          <a:prstGeom prst="straightConnector1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箭头连接符 160">
            <a:extLst>
              <a:ext uri="{FF2B5EF4-FFF2-40B4-BE49-F238E27FC236}">
                <a16:creationId xmlns:a16="http://schemas.microsoft.com/office/drawing/2014/main" id="{68827FCA-EA73-41D8-BC61-F8B25BBF4677}"/>
              </a:ext>
            </a:extLst>
          </p:cNvPr>
          <p:cNvCxnSpPr>
            <a:stCxn id="30" idx="1"/>
            <a:endCxn id="113" idx="3"/>
          </p:cNvCxnSpPr>
          <p:nvPr/>
        </p:nvCxnSpPr>
        <p:spPr>
          <a:xfrm flipH="1" flipV="1">
            <a:off x="5045065" y="5285280"/>
            <a:ext cx="668977" cy="1"/>
          </a:xfrm>
          <a:prstGeom prst="straightConnector1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连接符: 肘形 164">
            <a:extLst>
              <a:ext uri="{FF2B5EF4-FFF2-40B4-BE49-F238E27FC236}">
                <a16:creationId xmlns:a16="http://schemas.microsoft.com/office/drawing/2014/main" id="{50845B4E-2BD3-4E14-A4DC-9C543DD104CB}"/>
              </a:ext>
            </a:extLst>
          </p:cNvPr>
          <p:cNvCxnSpPr>
            <a:cxnSpLocks/>
            <a:stCxn id="113" idx="0"/>
            <a:endCxn id="112" idx="1"/>
          </p:cNvCxnSpPr>
          <p:nvPr/>
        </p:nvCxnSpPr>
        <p:spPr>
          <a:xfrm rot="5400000" flipH="1" flipV="1">
            <a:off x="6680351" y="-160789"/>
            <a:ext cx="2651188" cy="7520951"/>
          </a:xfrm>
          <a:prstGeom prst="bentConnector2">
            <a:avLst/>
          </a:prstGeom>
          <a:ln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矩形 165">
            <a:extLst>
              <a:ext uri="{FF2B5EF4-FFF2-40B4-BE49-F238E27FC236}">
                <a16:creationId xmlns:a16="http://schemas.microsoft.com/office/drawing/2014/main" id="{A94E4FC6-689B-49D6-83FB-D835D6E3ED37}"/>
              </a:ext>
            </a:extLst>
          </p:cNvPr>
          <p:cNvSpPr/>
          <p:nvPr/>
        </p:nvSpPr>
        <p:spPr>
          <a:xfrm>
            <a:off x="11519694" y="1618779"/>
            <a:ext cx="7200000" cy="3960000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龙华区外国语学校</a:t>
            </a:r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78E67E1F-D8B3-46BA-AD80-DEF0A022B166}"/>
              </a:ext>
            </a:extLst>
          </p:cNvPr>
          <p:cNvSpPr/>
          <p:nvPr/>
        </p:nvSpPr>
        <p:spPr>
          <a:xfrm>
            <a:off x="11519694" y="6297804"/>
            <a:ext cx="7200000" cy="2700000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龙华区教育局</a:t>
            </a:r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CBD2F921-D5C3-4D70-B19E-A4A916924FDF}"/>
              </a:ext>
            </a:extLst>
          </p:cNvPr>
          <p:cNvSpPr/>
          <p:nvPr/>
        </p:nvSpPr>
        <p:spPr>
          <a:xfrm>
            <a:off x="3219910" y="4317357"/>
            <a:ext cx="5768770" cy="4685972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7200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腾讯云</a:t>
            </a:r>
          </a:p>
        </p:txBody>
      </p:sp>
      <p:sp>
        <p:nvSpPr>
          <p:cNvPr id="177" name="矩形: 圆角 176">
            <a:extLst>
              <a:ext uri="{FF2B5EF4-FFF2-40B4-BE49-F238E27FC236}">
                <a16:creationId xmlns:a16="http://schemas.microsoft.com/office/drawing/2014/main" id="{CE992C8C-0831-4161-BC47-C367AE23A4F5}"/>
              </a:ext>
            </a:extLst>
          </p:cNvPr>
          <p:cNvSpPr/>
          <p:nvPr/>
        </p:nvSpPr>
        <p:spPr>
          <a:xfrm>
            <a:off x="17115952" y="2052185"/>
            <a:ext cx="1440000" cy="43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LED</a:t>
            </a:r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大屏</a:t>
            </a:r>
          </a:p>
        </p:txBody>
      </p:sp>
      <p:cxnSp>
        <p:nvCxnSpPr>
          <p:cNvPr id="179" name="直接箭头连接符 178">
            <a:extLst>
              <a:ext uri="{FF2B5EF4-FFF2-40B4-BE49-F238E27FC236}">
                <a16:creationId xmlns:a16="http://schemas.microsoft.com/office/drawing/2014/main" id="{A67006E9-46F7-453B-9B65-B5851F548938}"/>
              </a:ext>
            </a:extLst>
          </p:cNvPr>
          <p:cNvCxnSpPr>
            <a:stCxn id="112" idx="3"/>
            <a:endCxn id="177" idx="1"/>
          </p:cNvCxnSpPr>
          <p:nvPr/>
        </p:nvCxnSpPr>
        <p:spPr>
          <a:xfrm flipV="1">
            <a:off x="13926421" y="2268185"/>
            <a:ext cx="3189531" cy="5907"/>
          </a:xfrm>
          <a:prstGeom prst="straightConnector1">
            <a:avLst/>
          </a:prstGeom>
          <a:ln w="127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矩形: 圆角 185">
            <a:extLst>
              <a:ext uri="{FF2B5EF4-FFF2-40B4-BE49-F238E27FC236}">
                <a16:creationId xmlns:a16="http://schemas.microsoft.com/office/drawing/2014/main" id="{B7E503DD-596A-4583-8AED-1768F85D46AA}"/>
              </a:ext>
            </a:extLst>
          </p:cNvPr>
          <p:cNvSpPr/>
          <p:nvPr/>
        </p:nvSpPr>
        <p:spPr>
          <a:xfrm>
            <a:off x="16284864" y="9739334"/>
            <a:ext cx="1152000" cy="216000"/>
          </a:xfrm>
          <a:prstGeom prst="roundRect">
            <a:avLst>
              <a:gd name="adj" fmla="val 6587"/>
            </a:avLst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b="1" dirty="0">
              <a:solidFill>
                <a:srgbClr val="2D81FF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sp>
        <p:nvSpPr>
          <p:cNvPr id="188" name="矩形: 圆角 187">
            <a:extLst>
              <a:ext uri="{FF2B5EF4-FFF2-40B4-BE49-F238E27FC236}">
                <a16:creationId xmlns:a16="http://schemas.microsoft.com/office/drawing/2014/main" id="{D2CD45E0-0E3A-4F9E-AC1D-1A5326F376F8}"/>
              </a:ext>
            </a:extLst>
          </p:cNvPr>
          <p:cNvSpPr/>
          <p:nvPr/>
        </p:nvSpPr>
        <p:spPr>
          <a:xfrm>
            <a:off x="16284864" y="10104077"/>
            <a:ext cx="1152000" cy="216000"/>
          </a:xfrm>
          <a:prstGeom prst="roundRect">
            <a:avLst>
              <a:gd name="adj" fmla="val 6587"/>
            </a:avLst>
          </a:prstGeom>
          <a:solidFill>
            <a:schemeClr val="accent6">
              <a:lumMod val="40000"/>
              <a:lumOff val="60000"/>
            </a:schemeClr>
          </a:solidFill>
          <a:ln w="127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b="1" dirty="0">
              <a:solidFill>
                <a:schemeClr val="accent6">
                  <a:lumMod val="7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89" name="矩形: 圆角 188">
            <a:extLst>
              <a:ext uri="{FF2B5EF4-FFF2-40B4-BE49-F238E27FC236}">
                <a16:creationId xmlns:a16="http://schemas.microsoft.com/office/drawing/2014/main" id="{EC51B09D-74A1-4D4C-B405-CCAC982D81FD}"/>
              </a:ext>
            </a:extLst>
          </p:cNvPr>
          <p:cNvSpPr/>
          <p:nvPr/>
        </p:nvSpPr>
        <p:spPr>
          <a:xfrm>
            <a:off x="16284864" y="10472502"/>
            <a:ext cx="1152000" cy="216000"/>
          </a:xfrm>
          <a:prstGeom prst="roundRect">
            <a:avLst>
              <a:gd name="adj" fmla="val 6587"/>
            </a:avLst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b="1" dirty="0">
              <a:solidFill>
                <a:schemeClr val="bg1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sp>
        <p:nvSpPr>
          <p:cNvPr id="205" name="矩形: 圆角 204">
            <a:extLst>
              <a:ext uri="{FF2B5EF4-FFF2-40B4-BE49-F238E27FC236}">
                <a16:creationId xmlns:a16="http://schemas.microsoft.com/office/drawing/2014/main" id="{FD6FA972-520E-4674-8C0B-A5B7998F5BE1}"/>
              </a:ext>
            </a:extLst>
          </p:cNvPr>
          <p:cNvSpPr/>
          <p:nvPr/>
        </p:nvSpPr>
        <p:spPr>
          <a:xfrm>
            <a:off x="16284864" y="10844426"/>
            <a:ext cx="1152000" cy="216000"/>
          </a:xfrm>
          <a:prstGeom prst="roundRect">
            <a:avLst>
              <a:gd name="adj" fmla="val 6587"/>
            </a:avLst>
          </a:prstGeom>
          <a:solidFill>
            <a:srgbClr val="02DFD9"/>
          </a:solidFill>
          <a:ln w="127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b="1" dirty="0">
              <a:solidFill>
                <a:schemeClr val="bg1"/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229" name="连接符: 肘形 228">
            <a:extLst>
              <a:ext uri="{FF2B5EF4-FFF2-40B4-BE49-F238E27FC236}">
                <a16:creationId xmlns:a16="http://schemas.microsoft.com/office/drawing/2014/main" id="{62FFDB04-7FCC-4297-9B10-5989A50FF70E}"/>
              </a:ext>
            </a:extLst>
          </p:cNvPr>
          <p:cNvCxnSpPr>
            <a:stCxn id="194" idx="0"/>
            <a:endCxn id="6" idx="2"/>
          </p:cNvCxnSpPr>
          <p:nvPr/>
        </p:nvCxnSpPr>
        <p:spPr>
          <a:xfrm rot="5400000" flipH="1" flipV="1">
            <a:off x="6270820" y="5609256"/>
            <a:ext cx="763915" cy="977925"/>
          </a:xfrm>
          <a:prstGeom prst="bentConnector3">
            <a:avLst>
              <a:gd name="adj1" fmla="val 41326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3" name="矩形 232">
            <a:extLst>
              <a:ext uri="{FF2B5EF4-FFF2-40B4-BE49-F238E27FC236}">
                <a16:creationId xmlns:a16="http://schemas.microsoft.com/office/drawing/2014/main" id="{6A1AF70F-61A5-4BF7-B5F9-07BD97893EDA}"/>
              </a:ext>
            </a:extLst>
          </p:cNvPr>
          <p:cNvSpPr/>
          <p:nvPr/>
        </p:nvSpPr>
        <p:spPr>
          <a:xfrm>
            <a:off x="538163" y="9180850"/>
            <a:ext cx="7200000" cy="270000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风险</a:t>
            </a:r>
            <a:endParaRPr lang="en-US" altLang="zh-CN" sz="1600" dirty="0">
              <a:solidFill>
                <a:srgbClr val="2D81FF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停车场，目前均为离线部署，未分别接入龙外与教育局内部网络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龙外环境：机柜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8U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4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电口（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内部局域网，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访问腾讯云）、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电源，需配置网络至腾讯云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教育局环境：机柜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8U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4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电口（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内部局域网，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访问腾讯云、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电源，需配置网络至腾讯云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sp>
        <p:nvSpPr>
          <p:cNvPr id="238" name="矩形 237">
            <a:extLst>
              <a:ext uri="{FF2B5EF4-FFF2-40B4-BE49-F238E27FC236}">
                <a16:creationId xmlns:a16="http://schemas.microsoft.com/office/drawing/2014/main" id="{19C35318-30C2-41C3-8DE2-E732EC502F0C}"/>
              </a:ext>
            </a:extLst>
          </p:cNvPr>
          <p:cNvSpPr/>
          <p:nvPr/>
        </p:nvSpPr>
        <p:spPr>
          <a:xfrm>
            <a:off x="11648661" y="2700016"/>
            <a:ext cx="2504661" cy="2363359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安装在机柜</a:t>
            </a:r>
          </a:p>
        </p:txBody>
      </p:sp>
      <p:sp>
        <p:nvSpPr>
          <p:cNvPr id="239" name="矩形 238">
            <a:extLst>
              <a:ext uri="{FF2B5EF4-FFF2-40B4-BE49-F238E27FC236}">
                <a16:creationId xmlns:a16="http://schemas.microsoft.com/office/drawing/2014/main" id="{0EE6AE6B-D7B9-4F56-A11F-1D2CD46D2634}"/>
              </a:ext>
            </a:extLst>
          </p:cNvPr>
          <p:cNvSpPr/>
          <p:nvPr/>
        </p:nvSpPr>
        <p:spPr>
          <a:xfrm>
            <a:off x="11648661" y="6598448"/>
            <a:ext cx="2504661" cy="2172375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安装在机柜</a:t>
            </a:r>
          </a:p>
        </p:txBody>
      </p: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1E72D9F7-E251-425E-9F86-382E2C87367E}"/>
              </a:ext>
            </a:extLst>
          </p:cNvPr>
          <p:cNvCxnSpPr>
            <a:cxnSpLocks/>
          </p:cNvCxnSpPr>
          <p:nvPr/>
        </p:nvCxnSpPr>
        <p:spPr>
          <a:xfrm flipH="1">
            <a:off x="16284864" y="11297246"/>
            <a:ext cx="1152001" cy="0"/>
          </a:xfrm>
          <a:prstGeom prst="straightConnector1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AE50CE6C-A5D8-4E9D-B066-7647FFCA9A79}"/>
              </a:ext>
            </a:extLst>
          </p:cNvPr>
          <p:cNvCxnSpPr>
            <a:cxnSpLocks/>
          </p:cNvCxnSpPr>
          <p:nvPr/>
        </p:nvCxnSpPr>
        <p:spPr>
          <a:xfrm>
            <a:off x="16284864" y="11661989"/>
            <a:ext cx="1152000" cy="1"/>
          </a:xfrm>
          <a:prstGeom prst="straightConnector1">
            <a:avLst/>
          </a:prstGeom>
          <a:ln w="127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B7C750FA-5B80-4DC2-A05E-D85678795E09}"/>
              </a:ext>
            </a:extLst>
          </p:cNvPr>
          <p:cNvSpPr/>
          <p:nvPr/>
        </p:nvSpPr>
        <p:spPr>
          <a:xfrm>
            <a:off x="19810708" y="3400364"/>
            <a:ext cx="1440000" cy="43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海康云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1CC31F16-CD85-43E4-8974-5D23CB0B5108}"/>
              </a:ext>
            </a:extLst>
          </p:cNvPr>
          <p:cNvCxnSpPr>
            <a:endCxn id="64" idx="1"/>
          </p:cNvCxnSpPr>
          <p:nvPr/>
        </p:nvCxnSpPr>
        <p:spPr>
          <a:xfrm>
            <a:off x="18555952" y="3616364"/>
            <a:ext cx="1254756" cy="0"/>
          </a:xfrm>
          <a:prstGeom prst="straightConnector1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连接符: 肘形 7">
            <a:extLst>
              <a:ext uri="{FF2B5EF4-FFF2-40B4-BE49-F238E27FC236}">
                <a16:creationId xmlns:a16="http://schemas.microsoft.com/office/drawing/2014/main" id="{AD518F5C-2835-447F-92A6-8F58079B39E5}"/>
              </a:ext>
            </a:extLst>
          </p:cNvPr>
          <p:cNvCxnSpPr>
            <a:stCxn id="64" idx="2"/>
            <a:endCxn id="52" idx="2"/>
          </p:cNvCxnSpPr>
          <p:nvPr/>
        </p:nvCxnSpPr>
        <p:spPr>
          <a:xfrm rot="5400000">
            <a:off x="16311054" y="367732"/>
            <a:ext cx="755022" cy="7684287"/>
          </a:xfrm>
          <a:prstGeom prst="bentConnector3">
            <a:avLst>
              <a:gd name="adj1" fmla="val 261917"/>
            </a:avLst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086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7CF9267D-EB4B-43D5-BCFE-3025495DC7EB}"/>
              </a:ext>
            </a:extLst>
          </p:cNvPr>
          <p:cNvSpPr/>
          <p:nvPr/>
        </p:nvSpPr>
        <p:spPr>
          <a:xfrm>
            <a:off x="14377883" y="1079501"/>
            <a:ext cx="4456551" cy="2474140"/>
          </a:xfrm>
          <a:prstGeom prst="rect">
            <a:avLst/>
          </a:prstGeom>
          <a:noFill/>
          <a:ln w="127">
            <a:solidFill>
              <a:schemeClr val="bg1">
                <a:lumMod val="85000"/>
                <a:alpha val="6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36000" rIns="144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物联网教室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*48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间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FC6AA1C-67B4-44B6-9F46-8A7624712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479" y="353568"/>
            <a:ext cx="21327745" cy="502429"/>
          </a:xfrm>
        </p:spPr>
        <p:txBody>
          <a:bodyPr/>
          <a:lstStyle/>
          <a:p>
            <a:r>
              <a:rPr lang="zh-CN" altLang="en-US" dirty="0"/>
              <a:t>架构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EAF65598-36B3-419F-8F4F-D8F5A52D5055}"/>
              </a:ext>
            </a:extLst>
          </p:cNvPr>
          <p:cNvSpPr/>
          <p:nvPr/>
        </p:nvSpPr>
        <p:spPr>
          <a:xfrm>
            <a:off x="5709594" y="2234260"/>
            <a:ext cx="669305" cy="3654067"/>
          </a:xfrm>
          <a:prstGeom prst="roundRect">
            <a:avLst>
              <a:gd name="adj" fmla="val 1196"/>
            </a:avLst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微瓴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A941889-937B-45AA-B36E-DCE093A3BEA5}"/>
              </a:ext>
            </a:extLst>
          </p:cNvPr>
          <p:cNvSpPr/>
          <p:nvPr/>
        </p:nvSpPr>
        <p:spPr>
          <a:xfrm>
            <a:off x="8657205" y="7378031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人脸门禁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D74D1704-E666-4525-9DE1-4D022CCBA949}"/>
              </a:ext>
            </a:extLst>
          </p:cNvPr>
          <p:cNvSpPr/>
          <p:nvPr/>
        </p:nvSpPr>
        <p:spPr>
          <a:xfrm>
            <a:off x="10923749" y="3041810"/>
            <a:ext cx="2159998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北电网关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BD-DKWG*11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73F5B7B-7C98-4D5B-A6CF-F9C8BF0113CA}"/>
              </a:ext>
            </a:extLst>
          </p:cNvPr>
          <p:cNvSpPr/>
          <p:nvPr/>
        </p:nvSpPr>
        <p:spPr>
          <a:xfrm>
            <a:off x="3487740" y="3791292"/>
            <a:ext cx="864000" cy="5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可视化服务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2B3DA60-CD6B-456A-BADE-593917DEF2FF}"/>
              </a:ext>
            </a:extLst>
          </p:cNvPr>
          <p:cNvSpPr/>
          <p:nvPr/>
        </p:nvSpPr>
        <p:spPr>
          <a:xfrm>
            <a:off x="538163" y="3521292"/>
            <a:ext cx="2160000" cy="1080000"/>
          </a:xfrm>
          <a:prstGeom prst="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分辨率</a:t>
            </a:r>
            <a:r>
              <a:rPr lang="en-US" altLang="zh-CN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: 7680*1944</a:t>
            </a: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屏体尺寸</a:t>
            </a:r>
            <a:r>
              <a:rPr lang="en-US" altLang="zh-CN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: 12198.*3087.72</a:t>
            </a:r>
            <a:r>
              <a:rPr lang="zh-CN" altLang="en-US" sz="14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 </a:t>
            </a:r>
            <a:endParaRPr lang="zh-CN" altLang="en-US" sz="1400" b="1" dirty="0">
              <a:solidFill>
                <a:schemeClr val="bg1"/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AFE01BB-A314-4A74-A945-5DAC53666EF7}"/>
              </a:ext>
            </a:extLst>
          </p:cNvPr>
          <p:cNvSpPr txBox="1"/>
          <p:nvPr/>
        </p:nvSpPr>
        <p:spPr>
          <a:xfrm>
            <a:off x="538163" y="4626249"/>
            <a:ext cx="1690233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altLang="zh-CN" sz="1400" b="1" dirty="0">
                <a:latin typeface="+mj-lt"/>
                <a:ea typeface="腾讯体 W3" panose="020C04030202040F0204" pitchFamily="34" charset="-122"/>
              </a:rPr>
              <a:t>LED</a:t>
            </a:r>
            <a:r>
              <a:rPr lang="zh-CN" altLang="en-US" sz="1400" b="1" dirty="0">
                <a:latin typeface="+mj-ea"/>
                <a:ea typeface="+mj-ea"/>
              </a:rPr>
              <a:t>大屏（模组</a:t>
            </a:r>
            <a:r>
              <a:rPr lang="en-US" altLang="zh-CN" sz="1400" b="1" dirty="0">
                <a:latin typeface="+mj-ea"/>
                <a:ea typeface="+mj-ea"/>
              </a:rPr>
              <a:t>20x9</a:t>
            </a:r>
            <a:r>
              <a:rPr lang="zh-CN" altLang="en-US" sz="1400" b="1" dirty="0">
                <a:latin typeface="+mj-ea"/>
                <a:ea typeface="+mj-ea"/>
              </a:rPr>
              <a:t>）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DC01D40-45A3-4F30-9804-F35AA24366FC}"/>
              </a:ext>
            </a:extLst>
          </p:cNvPr>
          <p:cNvCxnSpPr>
            <a:cxnSpLocks/>
            <a:stCxn id="9" idx="1"/>
            <a:endCxn id="12" idx="3"/>
          </p:cNvCxnSpPr>
          <p:nvPr/>
        </p:nvCxnSpPr>
        <p:spPr>
          <a:xfrm flipH="1">
            <a:off x="2698163" y="4061292"/>
            <a:ext cx="789577" cy="0"/>
          </a:xfrm>
          <a:prstGeom prst="straightConnector1">
            <a:avLst/>
          </a:prstGeom>
          <a:ln w="19050">
            <a:solidFill>
              <a:srgbClr val="2D81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49F41B1C-1E4B-4A02-BAA2-24B3A0087F3A}"/>
              </a:ext>
            </a:extLst>
          </p:cNvPr>
          <p:cNvSpPr/>
          <p:nvPr/>
        </p:nvSpPr>
        <p:spPr>
          <a:xfrm>
            <a:off x="8657205" y="5556383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视频监控</a:t>
            </a:r>
          </a:p>
        </p:txBody>
      </p:sp>
      <p:cxnSp>
        <p:nvCxnSpPr>
          <p:cNvPr id="23" name="连接符: 肘形 22">
            <a:extLst>
              <a:ext uri="{FF2B5EF4-FFF2-40B4-BE49-F238E27FC236}">
                <a16:creationId xmlns:a16="http://schemas.microsoft.com/office/drawing/2014/main" id="{0E071462-D8B9-439D-AA16-9978589F14ED}"/>
              </a:ext>
            </a:extLst>
          </p:cNvPr>
          <p:cNvCxnSpPr>
            <a:cxnSpLocks/>
            <a:stCxn id="94" idx="1"/>
            <a:endCxn id="5" idx="3"/>
          </p:cNvCxnSpPr>
          <p:nvPr/>
        </p:nvCxnSpPr>
        <p:spPr>
          <a:xfrm rot="10800000" flipV="1">
            <a:off x="6378899" y="3257810"/>
            <a:ext cx="2278306" cy="803484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连接符: 肘形 24">
            <a:extLst>
              <a:ext uri="{FF2B5EF4-FFF2-40B4-BE49-F238E27FC236}">
                <a16:creationId xmlns:a16="http://schemas.microsoft.com/office/drawing/2014/main" id="{36762D38-E93C-4B19-9754-A7B2187D9C1F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rot="10800000">
            <a:off x="6378899" y="4061295"/>
            <a:ext cx="2278306" cy="3532737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CCB8469E-DF12-40C7-9E62-8BC6DAE562B2}"/>
              </a:ext>
            </a:extLst>
          </p:cNvPr>
          <p:cNvGrpSpPr/>
          <p:nvPr/>
        </p:nvGrpSpPr>
        <p:grpSpPr>
          <a:xfrm>
            <a:off x="4351740" y="3984644"/>
            <a:ext cx="1369612" cy="153299"/>
            <a:chOff x="4236846" y="3483270"/>
            <a:chExt cx="937612" cy="153299"/>
          </a:xfrm>
        </p:grpSpPr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28D4D1F0-F651-43D9-84C7-174A179A39F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36846" y="3636568"/>
              <a:ext cx="937612" cy="1"/>
            </a:xfrm>
            <a:prstGeom prst="straightConnector1">
              <a:avLst/>
            </a:prstGeom>
            <a:ln w="19050">
              <a:solidFill>
                <a:srgbClr val="2D81FF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0199A555-1F1C-422A-B91B-45217C2C6507}"/>
                </a:ext>
              </a:extLst>
            </p:cNvPr>
            <p:cNvCxnSpPr/>
            <p:nvPr/>
          </p:nvCxnSpPr>
          <p:spPr>
            <a:xfrm flipH="1" flipV="1">
              <a:off x="4236846" y="3483270"/>
              <a:ext cx="937612" cy="1"/>
            </a:xfrm>
            <a:prstGeom prst="straightConnector1">
              <a:avLst/>
            </a:prstGeom>
            <a:ln w="19050">
              <a:solidFill>
                <a:srgbClr val="2D81FF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0700112C-0B41-432D-84D6-4CACB944AAEE}"/>
              </a:ext>
            </a:extLst>
          </p:cNvPr>
          <p:cNvSpPr txBox="1"/>
          <p:nvPr/>
        </p:nvSpPr>
        <p:spPr>
          <a:xfrm>
            <a:off x="4616645" y="3390593"/>
            <a:ext cx="923330" cy="553998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zh-CN" altLang="en-US" sz="1200" b="1" dirty="0">
                <a:latin typeface="+mj-lt"/>
                <a:ea typeface="腾讯体 W3" panose="020C04030202040F0204" pitchFamily="34" charset="-122"/>
              </a:rPr>
              <a:t>空间位置</a:t>
            </a:r>
            <a:endParaRPr lang="en-US" altLang="zh-CN" sz="1200" b="1" dirty="0">
              <a:latin typeface="+mj-lt"/>
              <a:ea typeface="腾讯体 W3" panose="020C04030202040F0204" pitchFamily="34" charset="-122"/>
            </a:endParaRPr>
          </a:p>
          <a:p>
            <a:r>
              <a:rPr lang="zh-CN" altLang="en-US" sz="1200" b="1" dirty="0">
                <a:latin typeface="+mj-lt"/>
                <a:ea typeface="腾讯体 W3" panose="020C04030202040F0204" pitchFamily="34" charset="-122"/>
              </a:rPr>
              <a:t>设备设施信息</a:t>
            </a:r>
            <a:endParaRPr lang="en-US" altLang="zh-CN" sz="1200" b="1" dirty="0">
              <a:latin typeface="+mj-lt"/>
              <a:ea typeface="腾讯体 W3" panose="020C04030202040F0204" pitchFamily="34" charset="-122"/>
            </a:endParaRPr>
          </a:p>
          <a:p>
            <a:r>
              <a:rPr lang="zh-CN" altLang="en-US" sz="1200" b="1" dirty="0">
                <a:latin typeface="+mj-lt"/>
                <a:ea typeface="腾讯体 W3" panose="020C04030202040F0204" pitchFamily="34" charset="-122"/>
              </a:rPr>
              <a:t>数据信息</a:t>
            </a:r>
            <a:endParaRPr lang="zh-CN" altLang="en-US" sz="1200" b="1" dirty="0">
              <a:latin typeface="+mj-ea"/>
              <a:ea typeface="+mj-ea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56CFA7D-49CB-4900-837E-6A506246062A}"/>
              </a:ext>
            </a:extLst>
          </p:cNvPr>
          <p:cNvSpPr txBox="1"/>
          <p:nvPr/>
        </p:nvSpPr>
        <p:spPr>
          <a:xfrm>
            <a:off x="4616646" y="4198906"/>
            <a:ext cx="615553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zh-CN" altLang="en-US" sz="1200" b="1" dirty="0">
                <a:latin typeface="+mj-lt"/>
                <a:ea typeface="腾讯体 W3" panose="020C04030202040F0204" pitchFamily="34" charset="-122"/>
              </a:rPr>
              <a:t>控制信息</a:t>
            </a:r>
            <a:endParaRPr lang="zh-CN" altLang="en-US" sz="1200" b="1" dirty="0">
              <a:latin typeface="+mj-ea"/>
              <a:ea typeface="+mj-ea"/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3AAD79B2-510C-4477-9DFB-89D4E52DFADC}"/>
              </a:ext>
            </a:extLst>
          </p:cNvPr>
          <p:cNvGrpSpPr/>
          <p:nvPr/>
        </p:nvGrpSpPr>
        <p:grpSpPr>
          <a:xfrm>
            <a:off x="16926106" y="1384741"/>
            <a:ext cx="1728000" cy="2091656"/>
            <a:chOff x="10923751" y="1217538"/>
            <a:chExt cx="1728000" cy="2091656"/>
          </a:xfrm>
        </p:grpSpPr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1D9C2986-81EB-4EF4-8BD7-C8CCA1BDF59B}"/>
                </a:ext>
              </a:extLst>
            </p:cNvPr>
            <p:cNvSpPr/>
            <p:nvPr/>
          </p:nvSpPr>
          <p:spPr>
            <a:xfrm>
              <a:off x="10923751" y="1217538"/>
              <a:ext cx="1728000" cy="432000"/>
            </a:xfrm>
            <a:prstGeom prst="roundRect">
              <a:avLst/>
            </a:prstGeom>
            <a:noFill/>
            <a:ln w="127">
              <a:solidFill>
                <a:srgbClr val="2D81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美舜灯控</a:t>
              </a:r>
              <a:endPara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  <a:p>
              <a:pPr algn="ctr"/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MS-</a:t>
              </a:r>
              <a:r>
                <a:rPr lang="en-US" altLang="zh-CN" sz="13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JLDk</a:t>
              </a:r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*402</a:t>
              </a:r>
              <a:endPara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43" name="矩形: 圆角 42">
              <a:extLst>
                <a:ext uri="{FF2B5EF4-FFF2-40B4-BE49-F238E27FC236}">
                  <a16:creationId xmlns:a16="http://schemas.microsoft.com/office/drawing/2014/main" id="{F5F65C74-094E-4AAB-A133-0BD7B74E50A6}"/>
                </a:ext>
              </a:extLst>
            </p:cNvPr>
            <p:cNvSpPr/>
            <p:nvPr/>
          </p:nvSpPr>
          <p:spPr>
            <a:xfrm>
              <a:off x="10923751" y="1770757"/>
              <a:ext cx="1728000" cy="432000"/>
            </a:xfrm>
            <a:prstGeom prst="roundRect">
              <a:avLst/>
            </a:prstGeom>
            <a:noFill/>
            <a:ln w="127">
              <a:solidFill>
                <a:srgbClr val="2D81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美舜空调控制器</a:t>
              </a:r>
              <a:endPara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  <a:p>
              <a:pPr algn="ctr"/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MS-FTKT*48</a:t>
              </a:r>
              <a:endPara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B9B40204-6C26-4EBB-95B0-95FC1096532C}"/>
                </a:ext>
              </a:extLst>
            </p:cNvPr>
            <p:cNvSpPr/>
            <p:nvPr/>
          </p:nvSpPr>
          <p:spPr>
            <a:xfrm>
              <a:off x="10923751" y="2323976"/>
              <a:ext cx="1728000" cy="432000"/>
            </a:xfrm>
            <a:prstGeom prst="roundRect">
              <a:avLst/>
            </a:prstGeom>
            <a:noFill/>
            <a:ln w="127">
              <a:solidFill>
                <a:srgbClr val="2D81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美舜空气检测仪</a:t>
              </a:r>
              <a:endPara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  <a:p>
              <a:pPr algn="ctr"/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MS-KQJC*41</a:t>
              </a:r>
              <a:endPara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  <p:sp>
          <p:nvSpPr>
            <p:cNvPr id="46" name="矩形: 圆角 45">
              <a:extLst>
                <a:ext uri="{FF2B5EF4-FFF2-40B4-BE49-F238E27FC236}">
                  <a16:creationId xmlns:a16="http://schemas.microsoft.com/office/drawing/2014/main" id="{9993F45B-D3AE-4866-87CA-CB47DB53EDF3}"/>
                </a:ext>
              </a:extLst>
            </p:cNvPr>
            <p:cNvSpPr/>
            <p:nvPr/>
          </p:nvSpPr>
          <p:spPr>
            <a:xfrm>
              <a:off x="10923751" y="2877194"/>
              <a:ext cx="1728000" cy="432000"/>
            </a:xfrm>
            <a:prstGeom prst="roundRect">
              <a:avLst/>
            </a:prstGeom>
            <a:noFill/>
            <a:ln w="127">
              <a:solidFill>
                <a:srgbClr val="2D81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美舜场景开关</a:t>
              </a:r>
              <a:endPara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  <a:p>
              <a:pPr algn="ctr"/>
              <a:r>
                <a:rPr lang="en-US" altLang="zh-CN" sz="13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腾讯体 W3" panose="020C04030202040F0204" pitchFamily="34" charset="-122"/>
                  <a:ea typeface="腾讯体 W3" panose="020C04030202040F0204" pitchFamily="34" charset="-122"/>
                </a:rPr>
                <a:t>MS-CJQK*40</a:t>
              </a:r>
              <a:endPara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endParaRPr>
            </a:p>
          </p:txBody>
        </p:sp>
      </p:grpSp>
      <p:cxnSp>
        <p:nvCxnSpPr>
          <p:cNvPr id="38" name="连接符: 肘形 37">
            <a:extLst>
              <a:ext uri="{FF2B5EF4-FFF2-40B4-BE49-F238E27FC236}">
                <a16:creationId xmlns:a16="http://schemas.microsoft.com/office/drawing/2014/main" id="{1C401F4C-33B5-4304-AFF6-53B0D18AD741}"/>
              </a:ext>
            </a:extLst>
          </p:cNvPr>
          <p:cNvCxnSpPr>
            <a:cxnSpLocks/>
            <a:stCxn id="41" idx="1"/>
            <a:endCxn id="8" idx="3"/>
          </p:cNvCxnSpPr>
          <p:nvPr/>
        </p:nvCxnSpPr>
        <p:spPr>
          <a:xfrm rot="10800000" flipV="1">
            <a:off x="13083748" y="1600740"/>
            <a:ext cx="3842359" cy="1657069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77D10C06-8E72-4CB4-9959-21FD837822C9}"/>
              </a:ext>
            </a:extLst>
          </p:cNvPr>
          <p:cNvCxnSpPr>
            <a:cxnSpLocks/>
            <a:stCxn id="43" idx="1"/>
            <a:endCxn id="8" idx="3"/>
          </p:cNvCxnSpPr>
          <p:nvPr/>
        </p:nvCxnSpPr>
        <p:spPr>
          <a:xfrm rot="10800000" flipV="1">
            <a:off x="13083748" y="2153960"/>
            <a:ext cx="3842359" cy="1103850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连接符: 肘形 51">
            <a:extLst>
              <a:ext uri="{FF2B5EF4-FFF2-40B4-BE49-F238E27FC236}">
                <a16:creationId xmlns:a16="http://schemas.microsoft.com/office/drawing/2014/main" id="{99F518A7-3714-4408-B64A-D91E81051C4C}"/>
              </a:ext>
            </a:extLst>
          </p:cNvPr>
          <p:cNvCxnSpPr>
            <a:cxnSpLocks/>
            <a:stCxn id="45" idx="1"/>
            <a:endCxn id="8" idx="3"/>
          </p:cNvCxnSpPr>
          <p:nvPr/>
        </p:nvCxnSpPr>
        <p:spPr>
          <a:xfrm rot="10800000" flipV="1">
            <a:off x="13083748" y="2707178"/>
            <a:ext cx="3842359" cy="550631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63570909-3B44-41E0-AD2D-BC2A1AC5FAC9}"/>
              </a:ext>
            </a:extLst>
          </p:cNvPr>
          <p:cNvCxnSpPr>
            <a:cxnSpLocks/>
            <a:stCxn id="46" idx="1"/>
            <a:endCxn id="8" idx="3"/>
          </p:cNvCxnSpPr>
          <p:nvPr/>
        </p:nvCxnSpPr>
        <p:spPr>
          <a:xfrm rot="10800000">
            <a:off x="13083748" y="3257811"/>
            <a:ext cx="3842359" cy="2587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65B8F8E0-1170-440F-BADD-AD90F282E87C}"/>
              </a:ext>
            </a:extLst>
          </p:cNvPr>
          <p:cNvSpPr/>
          <p:nvPr/>
        </p:nvSpPr>
        <p:spPr>
          <a:xfrm>
            <a:off x="10923750" y="3720618"/>
            <a:ext cx="2159999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信锐无线控制器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4B266BE1-E19A-4FFB-9C45-7C4F753001F5}"/>
              </a:ext>
            </a:extLst>
          </p:cNvPr>
          <p:cNvSpPr/>
          <p:nvPr/>
        </p:nvSpPr>
        <p:spPr>
          <a:xfrm>
            <a:off x="13785446" y="3720618"/>
            <a:ext cx="1728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智能交换器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CAP-S5128*15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graphicFrame>
        <p:nvGraphicFramePr>
          <p:cNvPr id="71" name="表格 70">
            <a:extLst>
              <a:ext uri="{FF2B5EF4-FFF2-40B4-BE49-F238E27FC236}">
                <a16:creationId xmlns:a16="http://schemas.microsoft.com/office/drawing/2014/main" id="{196585B8-F29A-4B67-BD83-C13E147510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906229" y="1378704"/>
          <a:ext cx="3600000" cy="2160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28000">
                  <a:extLst>
                    <a:ext uri="{9D8B030D-6E8A-4147-A177-3AD203B41FA5}">
                      <a16:colId xmlns:a16="http://schemas.microsoft.com/office/drawing/2014/main" val="3325890096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58056875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98961570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无线室外</a:t>
                      </a:r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NAP-8000(L)</a:t>
                      </a:r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5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126239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无线室内智能</a:t>
                      </a:r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NAP-3700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53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507250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无线室内高密</a:t>
                      </a:r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NAP-4650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47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6792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无线室内主体</a:t>
                      </a:r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CAP-S5128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4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09867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无线室内分体面板</a:t>
                      </a:r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NAP-3500-P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68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209530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无线走廊</a:t>
                      </a:r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AP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NAP-3600(MU)</a:t>
                      </a:r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300" u="none" strike="noStrike" dirty="0"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8</a:t>
                      </a:r>
                      <a:endParaRPr lang="en-US" altLang="zh-CN" sz="1300" b="0" i="0" u="none" strike="noStrike" dirty="0"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6303773"/>
                  </a:ext>
                </a:extLst>
              </a:tr>
            </a:tbl>
          </a:graphicData>
        </a:graphic>
      </p:graphicFrame>
      <p:cxnSp>
        <p:nvCxnSpPr>
          <p:cNvPr id="81" name="连接符: 肘形 80">
            <a:extLst>
              <a:ext uri="{FF2B5EF4-FFF2-40B4-BE49-F238E27FC236}">
                <a16:creationId xmlns:a16="http://schemas.microsoft.com/office/drawing/2014/main" id="{A9892976-E9A7-4FC3-8D58-82A16C6541FB}"/>
              </a:ext>
            </a:extLst>
          </p:cNvPr>
          <p:cNvCxnSpPr>
            <a:cxnSpLocks/>
            <a:stCxn id="159" idx="1"/>
            <a:endCxn id="5" idx="3"/>
          </p:cNvCxnSpPr>
          <p:nvPr/>
        </p:nvCxnSpPr>
        <p:spPr>
          <a:xfrm rot="10800000" flipV="1">
            <a:off x="6378899" y="3936618"/>
            <a:ext cx="2278306" cy="124676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008AABBE-7225-4C1B-8B29-6A0ECB696BB7}"/>
              </a:ext>
            </a:extLst>
          </p:cNvPr>
          <p:cNvCxnSpPr>
            <a:cxnSpLocks/>
            <a:stCxn id="69" idx="1"/>
            <a:endCxn id="67" idx="3"/>
          </p:cNvCxnSpPr>
          <p:nvPr/>
        </p:nvCxnSpPr>
        <p:spPr>
          <a:xfrm flipH="1">
            <a:off x="13083749" y="3936618"/>
            <a:ext cx="701697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8" name="表格 87">
            <a:extLst>
              <a:ext uri="{FF2B5EF4-FFF2-40B4-BE49-F238E27FC236}">
                <a16:creationId xmlns:a16="http://schemas.microsoft.com/office/drawing/2014/main" id="{FB705B2C-6358-4A82-AB94-FBB42DCD445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64769" y="4332383"/>
          <a:ext cx="4441460" cy="2880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029460">
                  <a:extLst>
                    <a:ext uri="{9D8B030D-6E8A-4147-A177-3AD203B41FA5}">
                      <a16:colId xmlns:a16="http://schemas.microsoft.com/office/drawing/2014/main" val="1601247443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2939111150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6292812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高清红外半球摄像机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DS-2CD2135F-IW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156</a:t>
                      </a:r>
                      <a:endParaRPr lang="en-US" altLang="zh-CN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399113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高清红外枪型网络摄像机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DS-2CD2T46DWDA1-I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45</a:t>
                      </a:r>
                      <a:endParaRPr lang="en-US" altLang="zh-CN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541688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全景摄像机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iDS-2DP0818ZIX-D/237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</a:t>
                      </a:r>
                      <a:endParaRPr lang="en-US" altLang="zh-CN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720350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存储设备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DS-9664N-I16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5</a:t>
                      </a:r>
                      <a:endParaRPr lang="en-US" altLang="zh-CN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148486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高清红外半球摄像机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DS-2CD2135BA-JY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22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2808165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高清红外枪型网络摄像机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DS-2CD2T35BA-JY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70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72283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枪球联动跟踪系统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DS-2SC402A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748442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星光级全景拼接网络摄像机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DS-2CD6986F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9128825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网络红外高清智能球机</a:t>
                      </a:r>
                      <a:endParaRPr lang="zh-CN" altLang="en-US" sz="1300" u="none" strike="noStrike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DS-2DF7220IW-A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1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9016753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存储设备</a:t>
                      </a:r>
                      <a:endParaRPr lang="zh-CN" alt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DS-8632N-I8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</a:rPr>
                        <a:t>4</a:t>
                      </a:r>
                      <a:endParaRPr lang="en-US" sz="1300" u="none" strike="noStrik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腾讯体 W3" panose="020C04030202040F0204" pitchFamily="34" charset="-122"/>
                        <a:ea typeface="腾讯体 W3" panose="020C04030202040F0204" pitchFamily="34" charset="-122"/>
                        <a:cs typeface="+mn-cs"/>
                      </a:endParaRPr>
                    </a:p>
                  </a:txBody>
                  <a:tcPr marL="7620" marR="7620" marT="762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2001375"/>
                  </a:ext>
                </a:extLst>
              </a:tr>
            </a:tbl>
          </a:graphicData>
        </a:graphic>
      </p:graphicFrame>
      <p:sp>
        <p:nvSpPr>
          <p:cNvPr id="90" name="矩形: 圆角 89">
            <a:extLst>
              <a:ext uri="{FF2B5EF4-FFF2-40B4-BE49-F238E27FC236}">
                <a16:creationId xmlns:a16="http://schemas.microsoft.com/office/drawing/2014/main" id="{0A0703F6-22D3-4930-A727-66A464B6834D}"/>
              </a:ext>
            </a:extLst>
          </p:cNvPr>
          <p:cNvSpPr/>
          <p:nvPr/>
        </p:nvSpPr>
        <p:spPr>
          <a:xfrm>
            <a:off x="10923751" y="5556383"/>
            <a:ext cx="2160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NVR 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DS-9664N-I16*5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DD33E5DA-9C0C-4E69-A759-8D9A14A67CAC}"/>
              </a:ext>
            </a:extLst>
          </p:cNvPr>
          <p:cNvCxnSpPr>
            <a:stCxn id="90" idx="1"/>
            <a:endCxn id="17" idx="3"/>
          </p:cNvCxnSpPr>
          <p:nvPr/>
        </p:nvCxnSpPr>
        <p:spPr>
          <a:xfrm flipH="1">
            <a:off x="10097205" y="5772383"/>
            <a:ext cx="826546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连接符: 肘形 97">
            <a:extLst>
              <a:ext uri="{FF2B5EF4-FFF2-40B4-BE49-F238E27FC236}">
                <a16:creationId xmlns:a16="http://schemas.microsoft.com/office/drawing/2014/main" id="{C0614ED8-24AA-4904-9238-28F4E6B7C1E0}"/>
              </a:ext>
            </a:extLst>
          </p:cNvPr>
          <p:cNvCxnSpPr>
            <a:stCxn id="17" idx="1"/>
            <a:endCxn id="5" idx="3"/>
          </p:cNvCxnSpPr>
          <p:nvPr/>
        </p:nvCxnSpPr>
        <p:spPr>
          <a:xfrm rot="10800000">
            <a:off x="6378899" y="4061295"/>
            <a:ext cx="2278306" cy="1711089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矩形: 圆角 105">
            <a:extLst>
              <a:ext uri="{FF2B5EF4-FFF2-40B4-BE49-F238E27FC236}">
                <a16:creationId xmlns:a16="http://schemas.microsoft.com/office/drawing/2014/main" id="{0C7B51E8-61D9-4D16-99E9-E45673BC9BB2}"/>
              </a:ext>
            </a:extLst>
          </p:cNvPr>
          <p:cNvSpPr/>
          <p:nvPr/>
        </p:nvSpPr>
        <p:spPr>
          <a:xfrm>
            <a:off x="10923751" y="6416499"/>
            <a:ext cx="2160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海康管理系统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教育局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iSecure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 Center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108" name="连接符: 肘形 107">
            <a:extLst>
              <a:ext uri="{FF2B5EF4-FFF2-40B4-BE49-F238E27FC236}">
                <a16:creationId xmlns:a16="http://schemas.microsoft.com/office/drawing/2014/main" id="{BC983DF0-ECFA-4EF2-835B-5BAC0E72BE4E}"/>
              </a:ext>
            </a:extLst>
          </p:cNvPr>
          <p:cNvCxnSpPr>
            <a:stCxn id="106" idx="1"/>
            <a:endCxn id="17" idx="3"/>
          </p:cNvCxnSpPr>
          <p:nvPr/>
        </p:nvCxnSpPr>
        <p:spPr>
          <a:xfrm rot="10800000">
            <a:off x="10097205" y="5772383"/>
            <a:ext cx="826546" cy="860116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5" name="表格 114">
            <a:extLst>
              <a:ext uri="{FF2B5EF4-FFF2-40B4-BE49-F238E27FC236}">
                <a16:creationId xmlns:a16="http://schemas.microsoft.com/office/drawing/2014/main" id="{D63FD2A7-DBA2-403B-A1A8-825F9F0DF83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217" y="6056499"/>
          <a:ext cx="4441460" cy="1152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029460">
                  <a:extLst>
                    <a:ext uri="{9D8B030D-6E8A-4147-A177-3AD203B41FA5}">
                      <a16:colId xmlns:a16="http://schemas.microsoft.com/office/drawing/2014/main" val="157780288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124614434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840472874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400</a:t>
                      </a:r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万自带拾音半球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DS-2CD2145F-IWTS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178062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400</a:t>
                      </a:r>
                      <a:r>
                        <a:rPr lang="zh-CN" alt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万高清星光网络半球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DS-2CD2346WD-I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37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931760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电梯专用防爆半球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DS-2CD2545F-IS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037229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电梯监控专用网桥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DS-3WF01C-2N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285171"/>
                  </a:ext>
                </a:extLst>
              </a:tr>
            </a:tbl>
          </a:graphicData>
        </a:graphic>
      </p:graphicFrame>
      <p:sp>
        <p:nvSpPr>
          <p:cNvPr id="127" name="矩形: 圆角 126">
            <a:extLst>
              <a:ext uri="{FF2B5EF4-FFF2-40B4-BE49-F238E27FC236}">
                <a16:creationId xmlns:a16="http://schemas.microsoft.com/office/drawing/2014/main" id="{67AD7A9B-A896-452E-BB28-891532D61942}"/>
              </a:ext>
            </a:extLst>
          </p:cNvPr>
          <p:cNvSpPr/>
          <p:nvPr/>
        </p:nvSpPr>
        <p:spPr>
          <a:xfrm>
            <a:off x="10923750" y="7376252"/>
            <a:ext cx="2159999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海康人脸系统 </a:t>
            </a:r>
            <a:r>
              <a:rPr lang="en-US" altLang="zh-CN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  <a:endParaRPr lang="en-US" altLang="zh-CN" sz="1300" b="1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200 </a:t>
            </a:r>
            <a:r>
              <a:rPr lang="en-US" altLang="zh-CN" sz="1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Lic</a:t>
            </a:r>
            <a:endParaRPr lang="zh-CN" altLang="en-US" sz="1300" b="1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28" name="矩形: 圆角 127">
            <a:extLst>
              <a:ext uri="{FF2B5EF4-FFF2-40B4-BE49-F238E27FC236}">
                <a16:creationId xmlns:a16="http://schemas.microsoft.com/office/drawing/2014/main" id="{F9243390-1F1D-44D3-9B6A-3A53CB339E48}"/>
              </a:ext>
            </a:extLst>
          </p:cNvPr>
          <p:cNvSpPr/>
          <p:nvPr/>
        </p:nvSpPr>
        <p:spPr>
          <a:xfrm>
            <a:off x="10923750" y="7924892"/>
            <a:ext cx="2159999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海康人脸系统 </a:t>
            </a:r>
            <a:r>
              <a:rPr lang="en-US" altLang="zh-CN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教育局</a:t>
            </a:r>
            <a:endParaRPr lang="en-US" altLang="zh-CN" sz="1300" b="1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66 </a:t>
            </a:r>
            <a:r>
              <a:rPr lang="en-US" altLang="zh-CN" sz="1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Lic</a:t>
            </a:r>
            <a:endParaRPr lang="zh-CN" altLang="en-US" sz="1300" b="1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32" name="矩形: 圆角 131">
            <a:extLst>
              <a:ext uri="{FF2B5EF4-FFF2-40B4-BE49-F238E27FC236}">
                <a16:creationId xmlns:a16="http://schemas.microsoft.com/office/drawing/2014/main" id="{DC384F28-4652-4764-AE85-115F383A325D}"/>
              </a:ext>
            </a:extLst>
          </p:cNvPr>
          <p:cNvSpPr/>
          <p:nvPr/>
        </p:nvSpPr>
        <p:spPr>
          <a:xfrm>
            <a:off x="13759304" y="7376252"/>
            <a:ext cx="1728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海康威视人脸考勤机</a:t>
            </a:r>
            <a:endParaRPr lang="en-US" altLang="zh-CN" sz="1300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DS-K1T606Mf*200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33" name="矩形: 圆角 132">
            <a:extLst>
              <a:ext uri="{FF2B5EF4-FFF2-40B4-BE49-F238E27FC236}">
                <a16:creationId xmlns:a16="http://schemas.microsoft.com/office/drawing/2014/main" id="{064461A6-271B-4AFD-92EA-E0D485764D45}"/>
              </a:ext>
            </a:extLst>
          </p:cNvPr>
          <p:cNvSpPr/>
          <p:nvPr/>
        </p:nvSpPr>
        <p:spPr>
          <a:xfrm>
            <a:off x="13759304" y="7924892"/>
            <a:ext cx="1728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海康威视人脸考勤机</a:t>
            </a:r>
          </a:p>
          <a:p>
            <a:pPr algn="ctr"/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DS-K1T607M*66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135" name="直接箭头连接符 134">
            <a:extLst>
              <a:ext uri="{FF2B5EF4-FFF2-40B4-BE49-F238E27FC236}">
                <a16:creationId xmlns:a16="http://schemas.microsoft.com/office/drawing/2014/main" id="{73F4A113-9192-4516-B20B-D52E15C75282}"/>
              </a:ext>
            </a:extLst>
          </p:cNvPr>
          <p:cNvCxnSpPr>
            <a:stCxn id="132" idx="1"/>
            <a:endCxn id="127" idx="3"/>
          </p:cNvCxnSpPr>
          <p:nvPr/>
        </p:nvCxnSpPr>
        <p:spPr>
          <a:xfrm flipH="1">
            <a:off x="13083749" y="7592252"/>
            <a:ext cx="675555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箭头连接符 136">
            <a:extLst>
              <a:ext uri="{FF2B5EF4-FFF2-40B4-BE49-F238E27FC236}">
                <a16:creationId xmlns:a16="http://schemas.microsoft.com/office/drawing/2014/main" id="{82713693-2514-4F20-A319-A86ADCD7BAA1}"/>
              </a:ext>
            </a:extLst>
          </p:cNvPr>
          <p:cNvCxnSpPr>
            <a:stCxn id="133" idx="1"/>
            <a:endCxn id="128" idx="3"/>
          </p:cNvCxnSpPr>
          <p:nvPr/>
        </p:nvCxnSpPr>
        <p:spPr>
          <a:xfrm flipH="1">
            <a:off x="13083749" y="8140892"/>
            <a:ext cx="675555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箭头连接符 138">
            <a:extLst>
              <a:ext uri="{FF2B5EF4-FFF2-40B4-BE49-F238E27FC236}">
                <a16:creationId xmlns:a16="http://schemas.microsoft.com/office/drawing/2014/main" id="{5906D859-FADC-4F29-A7ED-BEDFE5494AAB}"/>
              </a:ext>
            </a:extLst>
          </p:cNvPr>
          <p:cNvCxnSpPr>
            <a:stCxn id="127" idx="1"/>
            <a:endCxn id="7" idx="3"/>
          </p:cNvCxnSpPr>
          <p:nvPr/>
        </p:nvCxnSpPr>
        <p:spPr>
          <a:xfrm flipH="1">
            <a:off x="10097205" y="7592252"/>
            <a:ext cx="826545" cy="1779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连接符: 肘形 140">
            <a:extLst>
              <a:ext uri="{FF2B5EF4-FFF2-40B4-BE49-F238E27FC236}">
                <a16:creationId xmlns:a16="http://schemas.microsoft.com/office/drawing/2014/main" id="{967B315D-21ED-4C40-AE12-120EA3172F26}"/>
              </a:ext>
            </a:extLst>
          </p:cNvPr>
          <p:cNvCxnSpPr>
            <a:stCxn id="128" idx="1"/>
            <a:endCxn id="7" idx="3"/>
          </p:cNvCxnSpPr>
          <p:nvPr/>
        </p:nvCxnSpPr>
        <p:spPr>
          <a:xfrm rot="10800000">
            <a:off x="10097206" y="7594032"/>
            <a:ext cx="826545" cy="546861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矩形: 圆角 159">
            <a:extLst>
              <a:ext uri="{FF2B5EF4-FFF2-40B4-BE49-F238E27FC236}">
                <a16:creationId xmlns:a16="http://schemas.microsoft.com/office/drawing/2014/main" id="{7AF5F110-7CDB-4A2D-BDBF-18F2483FAD37}"/>
              </a:ext>
            </a:extLst>
          </p:cNvPr>
          <p:cNvSpPr/>
          <p:nvPr/>
        </p:nvSpPr>
        <p:spPr>
          <a:xfrm>
            <a:off x="2877116" y="6754980"/>
            <a:ext cx="432000" cy="14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智慧校园</a:t>
            </a:r>
          </a:p>
        </p:txBody>
      </p:sp>
      <p:cxnSp>
        <p:nvCxnSpPr>
          <p:cNvPr id="162" name="连接符: 肘形 161">
            <a:extLst>
              <a:ext uri="{FF2B5EF4-FFF2-40B4-BE49-F238E27FC236}">
                <a16:creationId xmlns:a16="http://schemas.microsoft.com/office/drawing/2014/main" id="{C9DD39E5-0636-4BAE-9B4A-636E10990A8B}"/>
              </a:ext>
            </a:extLst>
          </p:cNvPr>
          <p:cNvCxnSpPr>
            <a:cxnSpLocks/>
            <a:stCxn id="160" idx="0"/>
            <a:endCxn id="5" idx="2"/>
          </p:cNvCxnSpPr>
          <p:nvPr/>
        </p:nvCxnSpPr>
        <p:spPr>
          <a:xfrm rot="5400000" flipH="1" flipV="1">
            <a:off x="4135355" y="4846089"/>
            <a:ext cx="866653" cy="2951131"/>
          </a:xfrm>
          <a:prstGeom prst="bentConnector3">
            <a:avLst>
              <a:gd name="adj1" fmla="val 50000"/>
            </a:avLst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矩形: 圆角 166">
            <a:extLst>
              <a:ext uri="{FF2B5EF4-FFF2-40B4-BE49-F238E27FC236}">
                <a16:creationId xmlns:a16="http://schemas.microsoft.com/office/drawing/2014/main" id="{E2AD245C-612D-4640-A1BF-3DD3A7076682}"/>
              </a:ext>
            </a:extLst>
          </p:cNvPr>
          <p:cNvSpPr/>
          <p:nvPr/>
        </p:nvSpPr>
        <p:spPr>
          <a:xfrm>
            <a:off x="5820185" y="6754980"/>
            <a:ext cx="432000" cy="14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智慧督导数据</a:t>
            </a:r>
          </a:p>
        </p:txBody>
      </p:sp>
      <p:sp>
        <p:nvSpPr>
          <p:cNvPr id="168" name="矩形: 圆角 167">
            <a:extLst>
              <a:ext uri="{FF2B5EF4-FFF2-40B4-BE49-F238E27FC236}">
                <a16:creationId xmlns:a16="http://schemas.microsoft.com/office/drawing/2014/main" id="{1DDED258-7022-4806-B6BA-566F4AC6F1D6}"/>
              </a:ext>
            </a:extLst>
          </p:cNvPr>
          <p:cNvSpPr/>
          <p:nvPr/>
        </p:nvSpPr>
        <p:spPr>
          <a:xfrm>
            <a:off x="3858139" y="6754980"/>
            <a:ext cx="432000" cy="14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公众号信息流</a:t>
            </a:r>
          </a:p>
        </p:txBody>
      </p:sp>
      <p:sp>
        <p:nvSpPr>
          <p:cNvPr id="170" name="矩形: 圆角 169">
            <a:extLst>
              <a:ext uri="{FF2B5EF4-FFF2-40B4-BE49-F238E27FC236}">
                <a16:creationId xmlns:a16="http://schemas.microsoft.com/office/drawing/2014/main" id="{B2D03DAF-FDA5-4315-9059-4237B75ECED7}"/>
              </a:ext>
            </a:extLst>
          </p:cNvPr>
          <p:cNvSpPr/>
          <p:nvPr/>
        </p:nvSpPr>
        <p:spPr>
          <a:xfrm>
            <a:off x="4839162" y="6754980"/>
            <a:ext cx="432000" cy="14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企业微信</a:t>
            </a:r>
          </a:p>
        </p:txBody>
      </p:sp>
      <p:cxnSp>
        <p:nvCxnSpPr>
          <p:cNvPr id="172" name="连接符: 肘形 171">
            <a:extLst>
              <a:ext uri="{FF2B5EF4-FFF2-40B4-BE49-F238E27FC236}">
                <a16:creationId xmlns:a16="http://schemas.microsoft.com/office/drawing/2014/main" id="{2B7DDE2A-9E5F-4C74-99C0-74770494BFA8}"/>
              </a:ext>
            </a:extLst>
          </p:cNvPr>
          <p:cNvCxnSpPr>
            <a:stCxn id="170" idx="0"/>
            <a:endCxn id="5" idx="2"/>
          </p:cNvCxnSpPr>
          <p:nvPr/>
        </p:nvCxnSpPr>
        <p:spPr>
          <a:xfrm rot="5400000" flipH="1" flipV="1">
            <a:off x="5116378" y="5827112"/>
            <a:ext cx="866653" cy="989085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连接符: 肘形 173">
            <a:extLst>
              <a:ext uri="{FF2B5EF4-FFF2-40B4-BE49-F238E27FC236}">
                <a16:creationId xmlns:a16="http://schemas.microsoft.com/office/drawing/2014/main" id="{897CDAEE-E0B0-4A60-8EFE-C4590A694387}"/>
              </a:ext>
            </a:extLst>
          </p:cNvPr>
          <p:cNvCxnSpPr>
            <a:cxnSpLocks/>
            <a:stCxn id="167" idx="0"/>
            <a:endCxn id="5" idx="2"/>
          </p:cNvCxnSpPr>
          <p:nvPr/>
        </p:nvCxnSpPr>
        <p:spPr>
          <a:xfrm rot="5400000" flipH="1" flipV="1">
            <a:off x="5606890" y="6317623"/>
            <a:ext cx="866653" cy="8062"/>
          </a:xfrm>
          <a:prstGeom prst="bentConnector3">
            <a:avLst>
              <a:gd name="adj1" fmla="val 50000"/>
            </a:avLst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连接符: 肘形 175">
            <a:extLst>
              <a:ext uri="{FF2B5EF4-FFF2-40B4-BE49-F238E27FC236}">
                <a16:creationId xmlns:a16="http://schemas.microsoft.com/office/drawing/2014/main" id="{63C52DE8-FF69-4A68-A255-4A261C321038}"/>
              </a:ext>
            </a:extLst>
          </p:cNvPr>
          <p:cNvCxnSpPr>
            <a:cxnSpLocks/>
            <a:stCxn id="168" idx="0"/>
            <a:endCxn id="5" idx="2"/>
          </p:cNvCxnSpPr>
          <p:nvPr/>
        </p:nvCxnSpPr>
        <p:spPr>
          <a:xfrm rot="5400000" flipH="1" flipV="1">
            <a:off x="4625867" y="5336600"/>
            <a:ext cx="866653" cy="1970108"/>
          </a:xfrm>
          <a:prstGeom prst="bentConnector3">
            <a:avLst>
              <a:gd name="adj1" fmla="val 50000"/>
            </a:avLst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接连接符 216">
            <a:extLst>
              <a:ext uri="{FF2B5EF4-FFF2-40B4-BE49-F238E27FC236}">
                <a16:creationId xmlns:a16="http://schemas.microsoft.com/office/drawing/2014/main" id="{BDFD7614-233F-4763-B1F3-CB637D75981A}"/>
              </a:ext>
            </a:extLst>
          </p:cNvPr>
          <p:cNvCxnSpPr/>
          <p:nvPr/>
        </p:nvCxnSpPr>
        <p:spPr>
          <a:xfrm>
            <a:off x="7015163" y="1079500"/>
            <a:ext cx="0" cy="10801350"/>
          </a:xfrm>
          <a:prstGeom prst="line">
            <a:avLst/>
          </a:prstGeom>
          <a:ln w="635">
            <a:solidFill>
              <a:schemeClr val="bg1">
                <a:lumMod val="75000"/>
                <a:alpha val="6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文本框 217">
            <a:extLst>
              <a:ext uri="{FF2B5EF4-FFF2-40B4-BE49-F238E27FC236}">
                <a16:creationId xmlns:a16="http://schemas.microsoft.com/office/drawing/2014/main" id="{467FD563-2863-4B7B-ABF6-A32BB686BD21}"/>
              </a:ext>
            </a:extLst>
          </p:cNvPr>
          <p:cNvSpPr txBox="1"/>
          <p:nvPr/>
        </p:nvSpPr>
        <p:spPr>
          <a:xfrm>
            <a:off x="7015163" y="11665407"/>
            <a:ext cx="2160000" cy="215444"/>
          </a:xfrm>
          <a:prstGeom prst="rect">
            <a:avLst/>
          </a:prstGeom>
          <a:noFill/>
        </p:spPr>
        <p:txBody>
          <a:bodyPr vert="horz" wrap="square" lIns="180000" tIns="0" rIns="180000" bIns="0" rtlCol="0" anchor="ctr" anchorCtr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涉及硬件</a:t>
            </a:r>
          </a:p>
        </p:txBody>
      </p:sp>
      <p:sp>
        <p:nvSpPr>
          <p:cNvPr id="220" name="文本框 219">
            <a:extLst>
              <a:ext uri="{FF2B5EF4-FFF2-40B4-BE49-F238E27FC236}">
                <a16:creationId xmlns:a16="http://schemas.microsoft.com/office/drawing/2014/main" id="{A1B6EDED-B896-41CB-A0CD-A4619771BD37}"/>
              </a:ext>
            </a:extLst>
          </p:cNvPr>
          <p:cNvSpPr txBox="1"/>
          <p:nvPr/>
        </p:nvSpPr>
        <p:spPr>
          <a:xfrm>
            <a:off x="4855162" y="11665407"/>
            <a:ext cx="2160000" cy="215444"/>
          </a:xfrm>
          <a:prstGeom prst="rect">
            <a:avLst/>
          </a:prstGeom>
          <a:noFill/>
        </p:spPr>
        <p:txBody>
          <a:bodyPr vert="horz" wrap="square" lIns="180000" tIns="0" rIns="180000" bIns="0" rtlCol="0" anchor="ctr" anchorCtr="0">
            <a:spAutoFit/>
          </a:bodyPr>
          <a:lstStyle/>
          <a:p>
            <a:pPr algn="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系统对接，不涉及点位</a:t>
            </a:r>
          </a:p>
        </p:txBody>
      </p:sp>
      <p:cxnSp>
        <p:nvCxnSpPr>
          <p:cNvPr id="222" name="直接箭头连接符 221">
            <a:extLst>
              <a:ext uri="{FF2B5EF4-FFF2-40B4-BE49-F238E27FC236}">
                <a16:creationId xmlns:a16="http://schemas.microsoft.com/office/drawing/2014/main" id="{4380EA5A-AC2F-420E-A825-737679EB1F2F}"/>
              </a:ext>
            </a:extLst>
          </p:cNvPr>
          <p:cNvCxnSpPr/>
          <p:nvPr/>
        </p:nvCxnSpPr>
        <p:spPr>
          <a:xfrm>
            <a:off x="7015162" y="11880850"/>
            <a:ext cx="2160001" cy="0"/>
          </a:xfrm>
          <a:prstGeom prst="straightConnector1">
            <a:avLst/>
          </a:prstGeom>
          <a:ln w="127">
            <a:solidFill>
              <a:schemeClr val="tx1">
                <a:lumMod val="50000"/>
                <a:lumOff val="50000"/>
              </a:schemeClr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直接箭头连接符 223">
            <a:extLst>
              <a:ext uri="{FF2B5EF4-FFF2-40B4-BE49-F238E27FC236}">
                <a16:creationId xmlns:a16="http://schemas.microsoft.com/office/drawing/2014/main" id="{45F06B9C-F8E8-4EE3-BAEC-97843DFBE1E0}"/>
              </a:ext>
            </a:extLst>
          </p:cNvPr>
          <p:cNvCxnSpPr>
            <a:cxnSpLocks/>
          </p:cNvCxnSpPr>
          <p:nvPr/>
        </p:nvCxnSpPr>
        <p:spPr>
          <a:xfrm flipH="1">
            <a:off x="4533900" y="11880850"/>
            <a:ext cx="2481262" cy="0"/>
          </a:xfrm>
          <a:prstGeom prst="straightConnector1">
            <a:avLst/>
          </a:prstGeom>
          <a:ln w="127">
            <a:solidFill>
              <a:schemeClr val="tx1">
                <a:lumMod val="50000"/>
                <a:lumOff val="50000"/>
              </a:schemeClr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8A5C3DBE-099B-4889-B627-446B4EF55977}"/>
              </a:ext>
            </a:extLst>
          </p:cNvPr>
          <p:cNvSpPr/>
          <p:nvPr/>
        </p:nvSpPr>
        <p:spPr>
          <a:xfrm>
            <a:off x="538163" y="8624873"/>
            <a:ext cx="5840735" cy="273377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可视化四大数据场景</a:t>
            </a:r>
            <a:endParaRPr lang="en-US" altLang="zh-CN" sz="1600" dirty="0">
              <a:solidFill>
                <a:srgbClr val="2D81FF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1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、区级：物联概览场景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校级：物联概览、物联教室、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AP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、视频监控、人脸门禁、有线网络、停车场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、智慧校园、公众号信息流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3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、企业微信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6700" indent="-266700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4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、智慧督导</a:t>
            </a:r>
          </a:p>
        </p:txBody>
      </p:sp>
      <p:graphicFrame>
        <p:nvGraphicFramePr>
          <p:cNvPr id="89" name="表格 88">
            <a:extLst>
              <a:ext uri="{FF2B5EF4-FFF2-40B4-BE49-F238E27FC236}">
                <a16:creationId xmlns:a16="http://schemas.microsoft.com/office/drawing/2014/main" id="{402F40F4-D030-404F-8A78-D98B165F11B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4310677" y="4326451"/>
          <a:ext cx="3600000" cy="1080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28000">
                  <a:extLst>
                    <a:ext uri="{9D8B030D-6E8A-4147-A177-3AD203B41FA5}">
                      <a16:colId xmlns:a16="http://schemas.microsoft.com/office/drawing/2014/main" val="3325890096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58056875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98961570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吸顶</a:t>
                      </a:r>
                      <a:r>
                        <a:rPr 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AP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NAP-3600(MU)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33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126239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面板</a:t>
                      </a:r>
                      <a:r>
                        <a:rPr 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AP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NAP-3500-P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40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507250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zh-CN" altLang="en-US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高密度</a:t>
                      </a:r>
                      <a:r>
                        <a:rPr lang="en-US" sz="1300" u="none" strike="noStrike" kern="120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AP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NAP-3620(R3)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1727942" rtl="0" eaLnBrk="1" fontAlgn="ctr" latinLnBrk="0" hangingPunct="1"/>
                      <a:r>
                        <a:rPr lang="en-US" altLang="zh-CN" sz="1300" u="none" strike="noStrike" kern="1200" dirty="0">
                          <a:solidFill>
                            <a:schemeClr val="tx1"/>
                          </a:solidFill>
                          <a:effectLst/>
                          <a:latin typeface="腾讯体 W3" panose="020C04030202040F0204" pitchFamily="34" charset="-122"/>
                          <a:ea typeface="腾讯体 W3" panose="020C04030202040F0204" pitchFamily="34" charset="-122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2D8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679203"/>
                  </a:ext>
                </a:extLst>
              </a:tr>
            </a:tbl>
          </a:graphicData>
        </a:graphic>
      </p:graphicFrame>
      <p:sp>
        <p:nvSpPr>
          <p:cNvPr id="100" name="矩形: 圆角 99">
            <a:extLst>
              <a:ext uri="{FF2B5EF4-FFF2-40B4-BE49-F238E27FC236}">
                <a16:creationId xmlns:a16="http://schemas.microsoft.com/office/drawing/2014/main" id="{5E33963E-3292-49DB-B7BD-944454A6CDC0}"/>
              </a:ext>
            </a:extLst>
          </p:cNvPr>
          <p:cNvSpPr/>
          <p:nvPr/>
        </p:nvSpPr>
        <p:spPr>
          <a:xfrm>
            <a:off x="10923749" y="4650451"/>
            <a:ext cx="2160000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信锐无线控制器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教育局</a:t>
            </a:r>
            <a:endParaRPr lang="en-US" altLang="zh-CN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  <a:p>
            <a:pPr algn="ctr"/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NAC-6200</a:t>
            </a:r>
            <a:endParaRPr lang="zh-CN" altLang="en-US" sz="1300" b="1" dirty="0">
              <a:solidFill>
                <a:schemeClr val="tx1">
                  <a:lumMod val="65000"/>
                  <a:lumOff val="3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60" name="连接符: 肘形 59">
            <a:extLst>
              <a:ext uri="{FF2B5EF4-FFF2-40B4-BE49-F238E27FC236}">
                <a16:creationId xmlns:a16="http://schemas.microsoft.com/office/drawing/2014/main" id="{3C50EE28-0FDA-406F-9F2A-7C5331881E2F}"/>
              </a:ext>
            </a:extLst>
          </p:cNvPr>
          <p:cNvCxnSpPr>
            <a:cxnSpLocks/>
            <a:stCxn id="100" idx="1"/>
            <a:endCxn id="159" idx="3"/>
          </p:cNvCxnSpPr>
          <p:nvPr/>
        </p:nvCxnSpPr>
        <p:spPr>
          <a:xfrm rot="10800000">
            <a:off x="10097205" y="3936619"/>
            <a:ext cx="826544" cy="929833"/>
          </a:xfrm>
          <a:prstGeom prst="bentConnector3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3E9E59FC-1EC5-4DCA-8242-5737868F8830}"/>
              </a:ext>
            </a:extLst>
          </p:cNvPr>
          <p:cNvCxnSpPr>
            <a:cxnSpLocks/>
            <a:stCxn id="89" idx="1"/>
            <a:endCxn id="100" idx="3"/>
          </p:cNvCxnSpPr>
          <p:nvPr/>
        </p:nvCxnSpPr>
        <p:spPr>
          <a:xfrm flipH="1">
            <a:off x="13083749" y="4866451"/>
            <a:ext cx="1226928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矩形: 圆角 158">
            <a:extLst>
              <a:ext uri="{FF2B5EF4-FFF2-40B4-BE49-F238E27FC236}">
                <a16:creationId xmlns:a16="http://schemas.microsoft.com/office/drawing/2014/main" id="{71341F0F-68E2-4320-AC69-FCFBBDE36D3F}"/>
              </a:ext>
            </a:extLst>
          </p:cNvPr>
          <p:cNvSpPr/>
          <p:nvPr/>
        </p:nvSpPr>
        <p:spPr>
          <a:xfrm>
            <a:off x="8657205" y="3720618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无线网络</a:t>
            </a:r>
          </a:p>
        </p:txBody>
      </p:sp>
      <p:cxnSp>
        <p:nvCxnSpPr>
          <p:cNvPr id="131" name="直接箭头连接符 130">
            <a:extLst>
              <a:ext uri="{FF2B5EF4-FFF2-40B4-BE49-F238E27FC236}">
                <a16:creationId xmlns:a16="http://schemas.microsoft.com/office/drawing/2014/main" id="{D9129A45-BCBF-42C7-9902-CBEE1D43FB3C}"/>
              </a:ext>
            </a:extLst>
          </p:cNvPr>
          <p:cNvCxnSpPr>
            <a:cxnSpLocks/>
            <a:stCxn id="67" idx="1"/>
            <a:endCxn id="159" idx="3"/>
          </p:cNvCxnSpPr>
          <p:nvPr/>
        </p:nvCxnSpPr>
        <p:spPr>
          <a:xfrm flipH="1">
            <a:off x="10097205" y="3936618"/>
            <a:ext cx="826545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箭头连接符 157">
            <a:extLst>
              <a:ext uri="{FF2B5EF4-FFF2-40B4-BE49-F238E27FC236}">
                <a16:creationId xmlns:a16="http://schemas.microsoft.com/office/drawing/2014/main" id="{4FA8B549-5BCC-41F1-9F71-A9A1BD48C35F}"/>
              </a:ext>
            </a:extLst>
          </p:cNvPr>
          <p:cNvCxnSpPr>
            <a:cxnSpLocks/>
            <a:stCxn id="115" idx="1"/>
            <a:endCxn id="106" idx="3"/>
          </p:cNvCxnSpPr>
          <p:nvPr/>
        </p:nvCxnSpPr>
        <p:spPr>
          <a:xfrm flipH="1">
            <a:off x="13083751" y="6632499"/>
            <a:ext cx="385466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: 圆角 93">
            <a:extLst>
              <a:ext uri="{FF2B5EF4-FFF2-40B4-BE49-F238E27FC236}">
                <a16:creationId xmlns:a16="http://schemas.microsoft.com/office/drawing/2014/main" id="{F03B6635-AF4A-43C5-AA34-EC17F19C1AE0}"/>
              </a:ext>
            </a:extLst>
          </p:cNvPr>
          <p:cNvSpPr/>
          <p:nvPr/>
        </p:nvSpPr>
        <p:spPr>
          <a:xfrm>
            <a:off x="8657205" y="3041810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物联网教室</a:t>
            </a:r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1D116DF1-51A8-48AA-84FC-C275BA4E2DBF}"/>
              </a:ext>
            </a:extLst>
          </p:cNvPr>
          <p:cNvCxnSpPr>
            <a:stCxn id="8" idx="1"/>
            <a:endCxn id="94" idx="3"/>
          </p:cNvCxnSpPr>
          <p:nvPr/>
        </p:nvCxnSpPr>
        <p:spPr>
          <a:xfrm flipH="1">
            <a:off x="10097205" y="3257810"/>
            <a:ext cx="826544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矩形: 圆角 112">
            <a:extLst>
              <a:ext uri="{FF2B5EF4-FFF2-40B4-BE49-F238E27FC236}">
                <a16:creationId xmlns:a16="http://schemas.microsoft.com/office/drawing/2014/main" id="{C69C4AD1-60AB-4E1A-B914-5377BE71CAD8}"/>
              </a:ext>
            </a:extLst>
          </p:cNvPr>
          <p:cNvSpPr/>
          <p:nvPr/>
        </p:nvSpPr>
        <p:spPr>
          <a:xfrm>
            <a:off x="8657205" y="2229460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停车场</a:t>
            </a:r>
          </a:p>
        </p:txBody>
      </p:sp>
      <p:sp>
        <p:nvSpPr>
          <p:cNvPr id="119" name="矩形: 圆角 118">
            <a:extLst>
              <a:ext uri="{FF2B5EF4-FFF2-40B4-BE49-F238E27FC236}">
                <a16:creationId xmlns:a16="http://schemas.microsoft.com/office/drawing/2014/main" id="{85ABA2EF-8768-428B-90B1-65F1A020817E}"/>
              </a:ext>
            </a:extLst>
          </p:cNvPr>
          <p:cNvSpPr/>
          <p:nvPr/>
        </p:nvSpPr>
        <p:spPr>
          <a:xfrm>
            <a:off x="10923749" y="2432857"/>
            <a:ext cx="2159998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rgbClr val="FF0000"/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众安邦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教育局</a:t>
            </a:r>
          </a:p>
        </p:txBody>
      </p:sp>
      <p:sp>
        <p:nvSpPr>
          <p:cNvPr id="120" name="矩形: 圆角 119">
            <a:extLst>
              <a:ext uri="{FF2B5EF4-FFF2-40B4-BE49-F238E27FC236}">
                <a16:creationId xmlns:a16="http://schemas.microsoft.com/office/drawing/2014/main" id="{9EDCCFDC-C6F6-4A09-AF9C-9EABBC7BE71A}"/>
              </a:ext>
            </a:extLst>
          </p:cNvPr>
          <p:cNvSpPr/>
          <p:nvPr/>
        </p:nvSpPr>
        <p:spPr>
          <a:xfrm>
            <a:off x="10923749" y="1867031"/>
            <a:ext cx="2159998" cy="432000"/>
          </a:xfrm>
          <a:prstGeom prst="roundRect">
            <a:avLst/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红门 </a:t>
            </a:r>
            <a:r>
              <a:rPr lang="en-US" altLang="zh-CN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for </a:t>
            </a: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龙外</a:t>
            </a:r>
          </a:p>
        </p:txBody>
      </p:sp>
      <p:cxnSp>
        <p:nvCxnSpPr>
          <p:cNvPr id="65" name="连接符: 肘形 64">
            <a:extLst>
              <a:ext uri="{FF2B5EF4-FFF2-40B4-BE49-F238E27FC236}">
                <a16:creationId xmlns:a16="http://schemas.microsoft.com/office/drawing/2014/main" id="{285158DE-4473-42AA-947E-66BA86584FA1}"/>
              </a:ext>
            </a:extLst>
          </p:cNvPr>
          <p:cNvCxnSpPr>
            <a:stCxn id="119" idx="1"/>
            <a:endCxn id="113" idx="3"/>
          </p:cNvCxnSpPr>
          <p:nvPr/>
        </p:nvCxnSpPr>
        <p:spPr>
          <a:xfrm rot="10800000">
            <a:off x="10097205" y="2445461"/>
            <a:ext cx="826544" cy="20339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连接符: 肘形 67">
            <a:extLst>
              <a:ext uri="{FF2B5EF4-FFF2-40B4-BE49-F238E27FC236}">
                <a16:creationId xmlns:a16="http://schemas.microsoft.com/office/drawing/2014/main" id="{CEFDEF8D-ECD8-4503-8565-09E14C244F87}"/>
              </a:ext>
            </a:extLst>
          </p:cNvPr>
          <p:cNvCxnSpPr>
            <a:stCxn id="120" idx="1"/>
            <a:endCxn id="113" idx="3"/>
          </p:cNvCxnSpPr>
          <p:nvPr/>
        </p:nvCxnSpPr>
        <p:spPr>
          <a:xfrm rot="10800000" flipV="1">
            <a:off x="10097205" y="2083030"/>
            <a:ext cx="826544" cy="3624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连接符: 肘形 71">
            <a:extLst>
              <a:ext uri="{FF2B5EF4-FFF2-40B4-BE49-F238E27FC236}">
                <a16:creationId xmlns:a16="http://schemas.microsoft.com/office/drawing/2014/main" id="{ACA9BDC7-A85F-4301-BF69-ABC5157E5CBD}"/>
              </a:ext>
            </a:extLst>
          </p:cNvPr>
          <p:cNvCxnSpPr>
            <a:stCxn id="113" idx="1"/>
            <a:endCxn id="5" idx="3"/>
          </p:cNvCxnSpPr>
          <p:nvPr/>
        </p:nvCxnSpPr>
        <p:spPr>
          <a:xfrm rot="10800000" flipV="1">
            <a:off x="6378899" y="2445460"/>
            <a:ext cx="2278306" cy="1615834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矩形: 圆角 129">
            <a:extLst>
              <a:ext uri="{FF2B5EF4-FFF2-40B4-BE49-F238E27FC236}">
                <a16:creationId xmlns:a16="http://schemas.microsoft.com/office/drawing/2014/main" id="{0BAD815C-869B-4D9D-AF0A-6364532AA35A}"/>
              </a:ext>
            </a:extLst>
          </p:cNvPr>
          <p:cNvSpPr/>
          <p:nvPr/>
        </p:nvSpPr>
        <p:spPr>
          <a:xfrm>
            <a:off x="8657205" y="1287718"/>
            <a:ext cx="1440000" cy="432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物联概览页</a:t>
            </a:r>
          </a:p>
        </p:txBody>
      </p:sp>
      <p:cxnSp>
        <p:nvCxnSpPr>
          <p:cNvPr id="79" name="连接符: 肘形 78">
            <a:extLst>
              <a:ext uri="{FF2B5EF4-FFF2-40B4-BE49-F238E27FC236}">
                <a16:creationId xmlns:a16="http://schemas.microsoft.com/office/drawing/2014/main" id="{3565E537-9159-4EC4-8A4B-4F41C915831F}"/>
              </a:ext>
            </a:extLst>
          </p:cNvPr>
          <p:cNvCxnSpPr>
            <a:stCxn id="130" idx="1"/>
            <a:endCxn id="5" idx="3"/>
          </p:cNvCxnSpPr>
          <p:nvPr/>
        </p:nvCxnSpPr>
        <p:spPr>
          <a:xfrm rot="10800000" flipV="1">
            <a:off x="6378899" y="1503718"/>
            <a:ext cx="2278306" cy="2557576"/>
          </a:xfrm>
          <a:prstGeom prst="bentConnector3">
            <a:avLst/>
          </a:prstGeom>
          <a:ln w="28575"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连接符: 肘形 123">
            <a:extLst>
              <a:ext uri="{FF2B5EF4-FFF2-40B4-BE49-F238E27FC236}">
                <a16:creationId xmlns:a16="http://schemas.microsoft.com/office/drawing/2014/main" id="{F345F7CE-1CA1-4217-8555-724936025465}"/>
              </a:ext>
            </a:extLst>
          </p:cNvPr>
          <p:cNvCxnSpPr>
            <a:cxnSpLocks/>
            <a:stCxn id="71" idx="2"/>
            <a:endCxn id="69" idx="3"/>
          </p:cNvCxnSpPr>
          <p:nvPr/>
        </p:nvCxnSpPr>
        <p:spPr>
          <a:xfrm rot="5400000">
            <a:off x="17910881" y="1141270"/>
            <a:ext cx="397914" cy="5192783"/>
          </a:xfrm>
          <a:prstGeom prst="bentConnector2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18659516-3F90-4842-B771-1B9421B4F849}"/>
              </a:ext>
            </a:extLst>
          </p:cNvPr>
          <p:cNvCxnSpPr>
            <a:cxnSpLocks/>
            <a:stCxn id="88" idx="1"/>
            <a:endCxn id="90" idx="3"/>
          </p:cNvCxnSpPr>
          <p:nvPr/>
        </p:nvCxnSpPr>
        <p:spPr>
          <a:xfrm flipH="1">
            <a:off x="13083751" y="5772383"/>
            <a:ext cx="4981018" cy="0"/>
          </a:xfrm>
          <a:prstGeom prst="straightConnector1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矩形 176">
            <a:extLst>
              <a:ext uri="{FF2B5EF4-FFF2-40B4-BE49-F238E27FC236}">
                <a16:creationId xmlns:a16="http://schemas.microsoft.com/office/drawing/2014/main" id="{93250DB7-F6F9-4C83-A7F4-AC64B60D94B6}"/>
              </a:ext>
            </a:extLst>
          </p:cNvPr>
          <p:cNvSpPr/>
          <p:nvPr/>
        </p:nvSpPr>
        <p:spPr>
          <a:xfrm>
            <a:off x="19361433" y="9409043"/>
            <a:ext cx="3139791" cy="194960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补充说明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5113" indent="-265113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物联概览页全区采用静态数据，龙外为实际接入的点位数据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265113" indent="-265113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停车场不涉及硬件位置，纯数据对接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87C42AC2-4E45-4647-972C-1D263B5B01FE}"/>
              </a:ext>
            </a:extLst>
          </p:cNvPr>
          <p:cNvSpPr txBox="1"/>
          <p:nvPr/>
        </p:nvSpPr>
        <p:spPr>
          <a:xfrm>
            <a:off x="17602900" y="3575259"/>
            <a:ext cx="235642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531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19D51807-8538-438D-AFD5-96747624B8A9}"/>
              </a:ext>
            </a:extLst>
          </p:cNvPr>
          <p:cNvSpPr txBox="1"/>
          <p:nvPr/>
        </p:nvSpPr>
        <p:spPr>
          <a:xfrm>
            <a:off x="21590415" y="3575259"/>
            <a:ext cx="235642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185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1CC9238D-189B-4B01-B4CE-4F988AFC0788}"/>
              </a:ext>
            </a:extLst>
          </p:cNvPr>
          <p:cNvSpPr txBox="1"/>
          <p:nvPr/>
        </p:nvSpPr>
        <p:spPr>
          <a:xfrm>
            <a:off x="16808285" y="5404751"/>
            <a:ext cx="157094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78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766B4526-E776-49E2-92CD-E563044C30D7}"/>
              </a:ext>
            </a:extLst>
          </p:cNvPr>
          <p:cNvSpPr txBox="1"/>
          <p:nvPr/>
        </p:nvSpPr>
        <p:spPr>
          <a:xfrm>
            <a:off x="20687207" y="7290860"/>
            <a:ext cx="235642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306</a:t>
            </a:r>
            <a:endParaRPr lang="zh-CN" altLang="en-US" sz="1200" dirty="0">
              <a:latin typeface="+mj-ea"/>
              <a:ea typeface="+mj-ea"/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F6A05CE6-0111-46A7-B226-0BF12C71FCC1}"/>
              </a:ext>
            </a:extLst>
          </p:cNvPr>
          <p:cNvSpPr txBox="1"/>
          <p:nvPr/>
        </p:nvSpPr>
        <p:spPr>
          <a:xfrm>
            <a:off x="17369686" y="7290860"/>
            <a:ext cx="157094" cy="18466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r>
              <a:rPr lang="en-US" altLang="zh-CN" sz="1200" dirty="0">
                <a:latin typeface="+mj-lt"/>
                <a:ea typeface="腾讯体 W3" panose="020C04030202040F0204" pitchFamily="34" charset="-122"/>
              </a:rPr>
              <a:t>49</a:t>
            </a:r>
            <a:endParaRPr lang="zh-CN" altLang="en-US" sz="12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65663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矩形 186">
            <a:extLst>
              <a:ext uri="{FF2B5EF4-FFF2-40B4-BE49-F238E27FC236}">
                <a16:creationId xmlns:a16="http://schemas.microsoft.com/office/drawing/2014/main" id="{604EF254-BF2A-45DE-8ADC-338999B25613}"/>
              </a:ext>
            </a:extLst>
          </p:cNvPr>
          <p:cNvSpPr/>
          <p:nvPr/>
        </p:nvSpPr>
        <p:spPr>
          <a:xfrm>
            <a:off x="16129262" y="9180175"/>
            <a:ext cx="3164578" cy="2700675"/>
          </a:xfrm>
          <a:prstGeom prst="rect">
            <a:avLst/>
          </a:prstGeom>
          <a:noFill/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图标</a:t>
            </a:r>
            <a:endParaRPr lang="en-US" altLang="zh-CN" dirty="0">
              <a:solidFill>
                <a:srgbClr val="2D81FF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微瓴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微瓴服务商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可视化服务商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智慧校园服务商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网络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                          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视频线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sp>
        <p:nvSpPr>
          <p:cNvPr id="209" name="矩形: 圆角 208">
            <a:extLst>
              <a:ext uri="{FF2B5EF4-FFF2-40B4-BE49-F238E27FC236}">
                <a16:creationId xmlns:a16="http://schemas.microsoft.com/office/drawing/2014/main" id="{153C29CF-40C1-4300-8476-33FFFF4BE08C}"/>
              </a:ext>
            </a:extLst>
          </p:cNvPr>
          <p:cNvSpPr/>
          <p:nvPr/>
        </p:nvSpPr>
        <p:spPr>
          <a:xfrm>
            <a:off x="7050140" y="7403778"/>
            <a:ext cx="432000" cy="1440000"/>
          </a:xfrm>
          <a:prstGeom prst="roundRect">
            <a:avLst/>
          </a:prstGeom>
          <a:solidFill>
            <a:srgbClr val="02DFD9"/>
          </a:solidFill>
          <a:ln w="127">
            <a:solidFill>
              <a:srgbClr val="02DF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公众号信息流</a:t>
            </a:r>
          </a:p>
        </p:txBody>
      </p:sp>
      <p:sp>
        <p:nvSpPr>
          <p:cNvPr id="207" name="矩形: 圆角 206">
            <a:extLst>
              <a:ext uri="{FF2B5EF4-FFF2-40B4-BE49-F238E27FC236}">
                <a16:creationId xmlns:a16="http://schemas.microsoft.com/office/drawing/2014/main" id="{723653EC-297F-40F8-947D-73FC99913431}"/>
              </a:ext>
            </a:extLst>
          </p:cNvPr>
          <p:cNvSpPr/>
          <p:nvPr/>
        </p:nvSpPr>
        <p:spPr>
          <a:xfrm>
            <a:off x="6069117" y="7403778"/>
            <a:ext cx="432000" cy="144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企业微信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B2E0764-5929-43CC-AE97-528096715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部署方案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57C9C490-ABDF-4F17-AD4C-1C17E48D908E}"/>
              </a:ext>
            </a:extLst>
          </p:cNvPr>
          <p:cNvSpPr/>
          <p:nvPr/>
        </p:nvSpPr>
        <p:spPr>
          <a:xfrm>
            <a:off x="8031164" y="7403778"/>
            <a:ext cx="432000" cy="1440000"/>
          </a:xfrm>
          <a:prstGeom prst="roundRect">
            <a:avLst/>
          </a:prstGeom>
          <a:solidFill>
            <a:srgbClr val="02DFD9"/>
          </a:solidFill>
          <a:ln w="127">
            <a:solidFill>
              <a:srgbClr val="02DF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智慧督导数据</a:t>
            </a: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490E1E63-3D52-4EAA-9797-D937CEC42827}"/>
              </a:ext>
            </a:extLst>
          </p:cNvPr>
          <p:cNvSpPr/>
          <p:nvPr/>
        </p:nvSpPr>
        <p:spPr>
          <a:xfrm>
            <a:off x="5088095" y="7403778"/>
            <a:ext cx="432000" cy="144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智慧校园</a:t>
            </a: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69F1EA80-1C15-463F-9327-DD92827EB060}"/>
              </a:ext>
            </a:extLst>
          </p:cNvPr>
          <p:cNvSpPr/>
          <p:nvPr/>
        </p:nvSpPr>
        <p:spPr>
          <a:xfrm>
            <a:off x="6069118" y="7403778"/>
            <a:ext cx="432000" cy="144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企业微信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7A963B1D-C5CB-4584-AF85-BE7E9F9CD84A}"/>
              </a:ext>
            </a:extLst>
          </p:cNvPr>
          <p:cNvSpPr/>
          <p:nvPr/>
        </p:nvSpPr>
        <p:spPr>
          <a:xfrm>
            <a:off x="5347931" y="4696565"/>
            <a:ext cx="2855396" cy="1177431"/>
          </a:xfrm>
          <a:prstGeom prst="roundRect">
            <a:avLst>
              <a:gd name="adj" fmla="val 1196"/>
            </a:avLst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800" b="1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微瓴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913420E-34DA-4025-A00F-493A6DC53506}"/>
              </a:ext>
            </a:extLst>
          </p:cNvPr>
          <p:cNvSpPr/>
          <p:nvPr/>
        </p:nvSpPr>
        <p:spPr>
          <a:xfrm>
            <a:off x="5875629" y="5284260"/>
            <a:ext cx="1800000" cy="432000"/>
          </a:xfrm>
          <a:prstGeom prst="roundRect">
            <a:avLst>
              <a:gd name="adj" fmla="val 6587"/>
            </a:avLst>
          </a:prstGeom>
          <a:solidFill>
            <a:schemeClr val="accent6">
              <a:lumMod val="40000"/>
              <a:lumOff val="60000"/>
            </a:schemeClr>
          </a:solidFill>
          <a:ln w="127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accent6">
                    <a:lumMod val="7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软件应用网关</a:t>
            </a:r>
          </a:p>
        </p:txBody>
      </p:sp>
      <p:sp>
        <p:nvSpPr>
          <p:cNvPr id="194" name="矩形: 圆角 193">
            <a:extLst>
              <a:ext uri="{FF2B5EF4-FFF2-40B4-BE49-F238E27FC236}">
                <a16:creationId xmlns:a16="http://schemas.microsoft.com/office/drawing/2014/main" id="{7E5246F2-875B-4F2E-B743-0D393EC1C7C4}"/>
              </a:ext>
            </a:extLst>
          </p:cNvPr>
          <p:cNvSpPr/>
          <p:nvPr/>
        </p:nvSpPr>
        <p:spPr>
          <a:xfrm>
            <a:off x="5094290" y="6480175"/>
            <a:ext cx="1406827" cy="432000"/>
          </a:xfrm>
          <a:prstGeom prst="roundRect">
            <a:avLst>
              <a:gd name="adj" fmla="val 6587"/>
            </a:avLst>
          </a:prstGeom>
          <a:solidFill>
            <a:srgbClr val="02DFD9"/>
          </a:solidFill>
          <a:ln w="127">
            <a:solidFill>
              <a:srgbClr val="02DF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接口</a:t>
            </a:r>
          </a:p>
        </p:txBody>
      </p:sp>
      <p:cxnSp>
        <p:nvCxnSpPr>
          <p:cNvPr id="19" name="连接符: 肘形 18">
            <a:extLst>
              <a:ext uri="{FF2B5EF4-FFF2-40B4-BE49-F238E27FC236}">
                <a16:creationId xmlns:a16="http://schemas.microsoft.com/office/drawing/2014/main" id="{5E38F822-423C-4A37-ABB2-97362BCFD21D}"/>
              </a:ext>
            </a:extLst>
          </p:cNvPr>
          <p:cNvCxnSpPr>
            <a:cxnSpLocks/>
            <a:stCxn id="36" idx="0"/>
            <a:endCxn id="194" idx="2"/>
          </p:cNvCxnSpPr>
          <p:nvPr/>
        </p:nvCxnSpPr>
        <p:spPr>
          <a:xfrm rot="5400000" flipH="1" flipV="1">
            <a:off x="5305098" y="6911173"/>
            <a:ext cx="491603" cy="493609"/>
          </a:xfrm>
          <a:prstGeom prst="bentConnector3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连接符: 肘形 22">
            <a:extLst>
              <a:ext uri="{FF2B5EF4-FFF2-40B4-BE49-F238E27FC236}">
                <a16:creationId xmlns:a16="http://schemas.microsoft.com/office/drawing/2014/main" id="{D34140BA-FFB1-4118-98FB-F9D9AFA32B15}"/>
              </a:ext>
            </a:extLst>
          </p:cNvPr>
          <p:cNvCxnSpPr>
            <a:cxnSpLocks/>
            <a:stCxn id="38" idx="0"/>
            <a:endCxn id="194" idx="2"/>
          </p:cNvCxnSpPr>
          <p:nvPr/>
        </p:nvCxnSpPr>
        <p:spPr>
          <a:xfrm rot="16200000" flipV="1">
            <a:off x="5795610" y="6914270"/>
            <a:ext cx="491603" cy="487414"/>
          </a:xfrm>
          <a:prstGeom prst="bentConnector3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1678495A-09C5-4F3C-A7DC-D6E1B94A172B}"/>
              </a:ext>
            </a:extLst>
          </p:cNvPr>
          <p:cNvCxnSpPr>
            <a:cxnSpLocks/>
            <a:stCxn id="209" idx="0"/>
            <a:endCxn id="6" idx="2"/>
          </p:cNvCxnSpPr>
          <p:nvPr/>
        </p:nvCxnSpPr>
        <p:spPr>
          <a:xfrm rot="16200000" flipV="1">
            <a:off x="6177126" y="6314763"/>
            <a:ext cx="1687518" cy="490511"/>
          </a:xfrm>
          <a:prstGeom prst="bentConnector3">
            <a:avLst>
              <a:gd name="adj1" fmla="val 73559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连接符: 肘形 41">
            <a:extLst>
              <a:ext uri="{FF2B5EF4-FFF2-40B4-BE49-F238E27FC236}">
                <a16:creationId xmlns:a16="http://schemas.microsoft.com/office/drawing/2014/main" id="{F48642D0-FCB5-488A-B602-C591A407BDBB}"/>
              </a:ext>
            </a:extLst>
          </p:cNvPr>
          <p:cNvCxnSpPr>
            <a:cxnSpLocks/>
            <a:stCxn id="32" idx="0"/>
            <a:endCxn id="6" idx="2"/>
          </p:cNvCxnSpPr>
          <p:nvPr/>
        </p:nvCxnSpPr>
        <p:spPr>
          <a:xfrm rot="16200000" flipV="1">
            <a:off x="6667638" y="5824251"/>
            <a:ext cx="1687518" cy="1471535"/>
          </a:xfrm>
          <a:prstGeom prst="bentConnector3">
            <a:avLst>
              <a:gd name="adj1" fmla="val 73559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B73627E-84C2-4B77-B3E7-6BCE46C0A8BA}"/>
              </a:ext>
            </a:extLst>
          </p:cNvPr>
          <p:cNvSpPr/>
          <p:nvPr/>
        </p:nvSpPr>
        <p:spPr>
          <a:xfrm>
            <a:off x="17115952" y="2897016"/>
            <a:ext cx="1440000" cy="43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视频监控</a:t>
            </a:r>
          </a:p>
        </p:txBody>
      </p: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86A02480-96FA-4160-B399-7221AC5084B0}"/>
              </a:ext>
            </a:extLst>
          </p:cNvPr>
          <p:cNvGrpSpPr/>
          <p:nvPr/>
        </p:nvGrpSpPr>
        <p:grpSpPr>
          <a:xfrm>
            <a:off x="17115952" y="3400364"/>
            <a:ext cx="1440000" cy="1942044"/>
            <a:chOff x="17152521" y="2498975"/>
            <a:chExt cx="1440000" cy="1942044"/>
          </a:xfrm>
          <a:solidFill>
            <a:schemeClr val="bg1">
              <a:lumMod val="65000"/>
            </a:schemeClr>
          </a:solidFill>
        </p:grpSpPr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BF2E932B-7A30-47A6-858D-83AB0FB23BFD}"/>
                </a:ext>
              </a:extLst>
            </p:cNvPr>
            <p:cNvSpPr/>
            <p:nvPr/>
          </p:nvSpPr>
          <p:spPr>
            <a:xfrm>
              <a:off x="17152521" y="2498975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人脸门禁</a:t>
              </a:r>
            </a:p>
          </p:txBody>
        </p:sp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296F450A-9587-4A68-AB9A-8DCB6CAC5B93}"/>
                </a:ext>
              </a:extLst>
            </p:cNvPr>
            <p:cNvSpPr/>
            <p:nvPr/>
          </p:nvSpPr>
          <p:spPr>
            <a:xfrm>
              <a:off x="17152521" y="3505671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无线网络</a:t>
              </a:r>
            </a:p>
          </p:txBody>
        </p:sp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91D888D2-0A5B-4C65-B0BD-1886FA4DEC04}"/>
                </a:ext>
              </a:extLst>
            </p:cNvPr>
            <p:cNvSpPr/>
            <p:nvPr/>
          </p:nvSpPr>
          <p:spPr>
            <a:xfrm>
              <a:off x="17152521" y="3002323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物联网教室</a:t>
              </a:r>
            </a:p>
          </p:txBody>
        </p:sp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4DDEB0FC-0435-45E8-B747-B5B243E4C71F}"/>
                </a:ext>
              </a:extLst>
            </p:cNvPr>
            <p:cNvSpPr/>
            <p:nvPr/>
          </p:nvSpPr>
          <p:spPr>
            <a:xfrm>
              <a:off x="17152521" y="4009019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停车场</a:t>
              </a:r>
            </a:p>
          </p:txBody>
        </p:sp>
      </p:grpSp>
      <p:cxnSp>
        <p:nvCxnSpPr>
          <p:cNvPr id="59" name="连接符: 肘形 58">
            <a:extLst>
              <a:ext uri="{FF2B5EF4-FFF2-40B4-BE49-F238E27FC236}">
                <a16:creationId xmlns:a16="http://schemas.microsoft.com/office/drawing/2014/main" id="{24A33D01-32D8-4BF0-A854-29DD6AF5FA76}"/>
              </a:ext>
            </a:extLst>
          </p:cNvPr>
          <p:cNvCxnSpPr>
            <a:cxnSpLocks/>
            <a:stCxn id="52" idx="1"/>
            <a:endCxn id="30" idx="3"/>
          </p:cNvCxnSpPr>
          <p:nvPr/>
        </p:nvCxnSpPr>
        <p:spPr>
          <a:xfrm rot="10800000" flipV="1">
            <a:off x="8203327" y="4371385"/>
            <a:ext cx="3563094" cy="913895"/>
          </a:xfrm>
          <a:prstGeom prst="bentConnector3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93E353B6-FFBD-4E5F-BC3E-64336EAA331D}"/>
              </a:ext>
            </a:extLst>
          </p:cNvPr>
          <p:cNvSpPr/>
          <p:nvPr/>
        </p:nvSpPr>
        <p:spPr>
          <a:xfrm>
            <a:off x="11766421" y="4155386"/>
            <a:ext cx="2160000" cy="432000"/>
          </a:xfrm>
          <a:prstGeom prst="roundRect">
            <a:avLst>
              <a:gd name="adj" fmla="val 6587"/>
            </a:avLst>
          </a:prstGeom>
          <a:solidFill>
            <a:schemeClr val="accent6">
              <a:lumMod val="40000"/>
              <a:lumOff val="60000"/>
            </a:schemeClr>
          </a:solidFill>
          <a:ln w="127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accent6">
                    <a:lumMod val="7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对接网关服务</a:t>
            </a: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CC0C9DE1-5607-4DE6-98BF-F1D752869D16}"/>
              </a:ext>
            </a:extLst>
          </p:cNvPr>
          <p:cNvSpPr/>
          <p:nvPr/>
        </p:nvSpPr>
        <p:spPr>
          <a:xfrm>
            <a:off x="11766421" y="7877983"/>
            <a:ext cx="2160000" cy="432000"/>
          </a:xfrm>
          <a:prstGeom prst="roundRect">
            <a:avLst>
              <a:gd name="adj" fmla="val 6587"/>
            </a:avLst>
          </a:prstGeom>
          <a:solidFill>
            <a:schemeClr val="accent6">
              <a:lumMod val="40000"/>
              <a:lumOff val="60000"/>
            </a:schemeClr>
          </a:solidFill>
          <a:ln w="127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accent6">
                    <a:lumMod val="75000"/>
                  </a:schemeClr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对接网关服务</a:t>
            </a:r>
          </a:p>
        </p:txBody>
      </p:sp>
      <p:sp>
        <p:nvSpPr>
          <p:cNvPr id="129" name="矩形: 圆角 128">
            <a:extLst>
              <a:ext uri="{FF2B5EF4-FFF2-40B4-BE49-F238E27FC236}">
                <a16:creationId xmlns:a16="http://schemas.microsoft.com/office/drawing/2014/main" id="{9CB6238D-C183-4266-89C7-61753AA27155}"/>
              </a:ext>
            </a:extLst>
          </p:cNvPr>
          <p:cNvSpPr/>
          <p:nvPr/>
        </p:nvSpPr>
        <p:spPr>
          <a:xfrm>
            <a:off x="11766421" y="6869120"/>
            <a:ext cx="2160000" cy="432000"/>
          </a:xfrm>
          <a:prstGeom prst="roundRect">
            <a:avLst>
              <a:gd name="adj" fmla="val 6587"/>
            </a:avLst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网关</a:t>
            </a:r>
          </a:p>
        </p:txBody>
      </p:sp>
      <p:sp>
        <p:nvSpPr>
          <p:cNvPr id="130" name="矩形: 圆角 129">
            <a:extLst>
              <a:ext uri="{FF2B5EF4-FFF2-40B4-BE49-F238E27FC236}">
                <a16:creationId xmlns:a16="http://schemas.microsoft.com/office/drawing/2014/main" id="{10741CCC-D031-4EA9-865E-351CBE03EEAA}"/>
              </a:ext>
            </a:extLst>
          </p:cNvPr>
          <p:cNvSpPr/>
          <p:nvPr/>
        </p:nvSpPr>
        <p:spPr>
          <a:xfrm>
            <a:off x="11766421" y="2897016"/>
            <a:ext cx="2160000" cy="432000"/>
          </a:xfrm>
          <a:prstGeom prst="roundRect">
            <a:avLst>
              <a:gd name="adj" fmla="val 6587"/>
            </a:avLst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网关</a:t>
            </a: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6CCE00E2-6E3D-4677-BA47-57F73B349EA7}"/>
              </a:ext>
            </a:extLst>
          </p:cNvPr>
          <p:cNvSpPr/>
          <p:nvPr/>
        </p:nvSpPr>
        <p:spPr>
          <a:xfrm>
            <a:off x="17115952" y="6869120"/>
            <a:ext cx="1440000" cy="43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视频监控</a:t>
            </a:r>
          </a:p>
        </p:txBody>
      </p: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B54478EC-BC87-44EC-9A6E-A0FF4D59A7A3}"/>
              </a:ext>
            </a:extLst>
          </p:cNvPr>
          <p:cNvGrpSpPr/>
          <p:nvPr/>
        </p:nvGrpSpPr>
        <p:grpSpPr>
          <a:xfrm>
            <a:off x="17115952" y="7372468"/>
            <a:ext cx="1440000" cy="1443030"/>
            <a:chOff x="17152521" y="5737058"/>
            <a:chExt cx="1440000" cy="1443030"/>
          </a:xfrm>
          <a:solidFill>
            <a:schemeClr val="bg1">
              <a:lumMod val="65000"/>
            </a:schemeClr>
          </a:solidFill>
        </p:grpSpPr>
        <p:sp>
          <p:nvSpPr>
            <p:cNvPr id="71" name="矩形: 圆角 70">
              <a:extLst>
                <a:ext uri="{FF2B5EF4-FFF2-40B4-BE49-F238E27FC236}">
                  <a16:creationId xmlns:a16="http://schemas.microsoft.com/office/drawing/2014/main" id="{D0AB8DFA-207D-4418-AFE3-B08C00BBC554}"/>
                </a:ext>
              </a:extLst>
            </p:cNvPr>
            <p:cNvSpPr/>
            <p:nvPr/>
          </p:nvSpPr>
          <p:spPr>
            <a:xfrm>
              <a:off x="17152521" y="5737058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人脸门禁</a:t>
              </a:r>
            </a:p>
          </p:txBody>
        </p:sp>
        <p:sp>
          <p:nvSpPr>
            <p:cNvPr id="73" name="矩形: 圆角 72">
              <a:extLst>
                <a:ext uri="{FF2B5EF4-FFF2-40B4-BE49-F238E27FC236}">
                  <a16:creationId xmlns:a16="http://schemas.microsoft.com/office/drawing/2014/main" id="{A0FDC492-06A5-4E6B-AF47-B5E746A0CB79}"/>
                </a:ext>
              </a:extLst>
            </p:cNvPr>
            <p:cNvSpPr/>
            <p:nvPr/>
          </p:nvSpPr>
          <p:spPr>
            <a:xfrm>
              <a:off x="17152521" y="6244740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无线网络</a:t>
              </a:r>
            </a:p>
          </p:txBody>
        </p:sp>
        <p:sp>
          <p:nvSpPr>
            <p:cNvPr id="75" name="矩形: 圆角 74">
              <a:extLst>
                <a:ext uri="{FF2B5EF4-FFF2-40B4-BE49-F238E27FC236}">
                  <a16:creationId xmlns:a16="http://schemas.microsoft.com/office/drawing/2014/main" id="{820B86F3-2BEB-486D-B0BD-AC3B1EDDA856}"/>
                </a:ext>
              </a:extLst>
            </p:cNvPr>
            <p:cNvSpPr/>
            <p:nvPr/>
          </p:nvSpPr>
          <p:spPr>
            <a:xfrm>
              <a:off x="17152521" y="6748088"/>
              <a:ext cx="1440000" cy="432000"/>
            </a:xfrm>
            <a:prstGeom prst="roundRect">
              <a:avLst/>
            </a:prstGeom>
            <a:grpFill/>
            <a:ln w="127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腾讯体 W7" panose="020C08030202040F0204" pitchFamily="34" charset="-122"/>
                  <a:ea typeface="腾讯体 W7" panose="020C08030202040F0204" pitchFamily="34" charset="-122"/>
                </a:rPr>
                <a:t>停车场</a:t>
              </a:r>
            </a:p>
          </p:txBody>
        </p:sp>
      </p:grpSp>
      <p:cxnSp>
        <p:nvCxnSpPr>
          <p:cNvPr id="78" name="连接符: 肘形 77">
            <a:extLst>
              <a:ext uri="{FF2B5EF4-FFF2-40B4-BE49-F238E27FC236}">
                <a16:creationId xmlns:a16="http://schemas.microsoft.com/office/drawing/2014/main" id="{F6698A54-8E12-485C-B92B-5FDF277C76FB}"/>
              </a:ext>
            </a:extLst>
          </p:cNvPr>
          <p:cNvCxnSpPr>
            <a:cxnSpLocks/>
            <a:stCxn id="130" idx="1"/>
            <a:endCxn id="30" idx="3"/>
          </p:cNvCxnSpPr>
          <p:nvPr/>
        </p:nvCxnSpPr>
        <p:spPr>
          <a:xfrm rot="10800000" flipV="1">
            <a:off x="8203327" y="3113015"/>
            <a:ext cx="3563094" cy="2172265"/>
          </a:xfrm>
          <a:prstGeom prst="bentConnector3">
            <a:avLst>
              <a:gd name="adj1" fmla="val 50000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连接符: 肘形 81">
            <a:extLst>
              <a:ext uri="{FF2B5EF4-FFF2-40B4-BE49-F238E27FC236}">
                <a16:creationId xmlns:a16="http://schemas.microsoft.com/office/drawing/2014/main" id="{B401E1CF-101E-449E-8000-2926BE38FAA4}"/>
              </a:ext>
            </a:extLst>
          </p:cNvPr>
          <p:cNvCxnSpPr>
            <a:stCxn id="56" idx="1"/>
            <a:endCxn id="52" idx="3"/>
          </p:cNvCxnSpPr>
          <p:nvPr/>
        </p:nvCxnSpPr>
        <p:spPr>
          <a:xfrm rot="10800000" flipV="1">
            <a:off x="13926422" y="4119712"/>
            <a:ext cx="3189531" cy="251674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连接符: 肘形 83">
            <a:extLst>
              <a:ext uri="{FF2B5EF4-FFF2-40B4-BE49-F238E27FC236}">
                <a16:creationId xmlns:a16="http://schemas.microsoft.com/office/drawing/2014/main" id="{4EFD3639-136A-4A16-82F8-4533B69A14D5}"/>
              </a:ext>
            </a:extLst>
          </p:cNvPr>
          <p:cNvCxnSpPr>
            <a:stCxn id="55" idx="1"/>
            <a:endCxn id="52" idx="3"/>
          </p:cNvCxnSpPr>
          <p:nvPr/>
        </p:nvCxnSpPr>
        <p:spPr>
          <a:xfrm rot="10800000">
            <a:off x="13926422" y="4371386"/>
            <a:ext cx="3189531" cy="251674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连接符: 肘形 85">
            <a:extLst>
              <a:ext uri="{FF2B5EF4-FFF2-40B4-BE49-F238E27FC236}">
                <a16:creationId xmlns:a16="http://schemas.microsoft.com/office/drawing/2014/main" id="{DBAC948F-A133-40FC-870C-665788CBF02C}"/>
              </a:ext>
            </a:extLst>
          </p:cNvPr>
          <p:cNvCxnSpPr>
            <a:stCxn id="57" idx="1"/>
            <a:endCxn id="52" idx="3"/>
          </p:cNvCxnSpPr>
          <p:nvPr/>
        </p:nvCxnSpPr>
        <p:spPr>
          <a:xfrm rot="10800000">
            <a:off x="13926422" y="4371386"/>
            <a:ext cx="3189531" cy="755022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连接符: 肘形 87">
            <a:extLst>
              <a:ext uri="{FF2B5EF4-FFF2-40B4-BE49-F238E27FC236}">
                <a16:creationId xmlns:a16="http://schemas.microsoft.com/office/drawing/2014/main" id="{84E64EF4-E90C-4FB9-AED8-75693C0A1C06}"/>
              </a:ext>
            </a:extLst>
          </p:cNvPr>
          <p:cNvCxnSpPr>
            <a:cxnSpLocks/>
            <a:stCxn id="129" idx="1"/>
            <a:endCxn id="30" idx="3"/>
          </p:cNvCxnSpPr>
          <p:nvPr/>
        </p:nvCxnSpPr>
        <p:spPr>
          <a:xfrm rot="10800000">
            <a:off x="8203327" y="5285282"/>
            <a:ext cx="3563094" cy="1799839"/>
          </a:xfrm>
          <a:prstGeom prst="bentConnector3">
            <a:avLst>
              <a:gd name="adj1" fmla="val 50000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连接符: 肘形 89">
            <a:extLst>
              <a:ext uri="{FF2B5EF4-FFF2-40B4-BE49-F238E27FC236}">
                <a16:creationId xmlns:a16="http://schemas.microsoft.com/office/drawing/2014/main" id="{BA2E40DC-C9D8-4A1C-909B-43355B4FC484}"/>
              </a:ext>
            </a:extLst>
          </p:cNvPr>
          <p:cNvCxnSpPr>
            <a:cxnSpLocks/>
            <a:stCxn id="71" idx="1"/>
            <a:endCxn id="61" idx="3"/>
          </p:cNvCxnSpPr>
          <p:nvPr/>
        </p:nvCxnSpPr>
        <p:spPr>
          <a:xfrm rot="10800000" flipV="1">
            <a:off x="13926422" y="7588467"/>
            <a:ext cx="3189531" cy="505515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连接符: 肘形 91">
            <a:extLst>
              <a:ext uri="{FF2B5EF4-FFF2-40B4-BE49-F238E27FC236}">
                <a16:creationId xmlns:a16="http://schemas.microsoft.com/office/drawing/2014/main" id="{9436FB11-5660-4F3C-8857-0C6A6D19C6E5}"/>
              </a:ext>
            </a:extLst>
          </p:cNvPr>
          <p:cNvCxnSpPr>
            <a:cxnSpLocks/>
            <a:stCxn id="73" idx="1"/>
            <a:endCxn id="61" idx="3"/>
          </p:cNvCxnSpPr>
          <p:nvPr/>
        </p:nvCxnSpPr>
        <p:spPr>
          <a:xfrm rot="10800000">
            <a:off x="13926422" y="8093984"/>
            <a:ext cx="3189531" cy="2167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连接符: 肘形 93">
            <a:extLst>
              <a:ext uri="{FF2B5EF4-FFF2-40B4-BE49-F238E27FC236}">
                <a16:creationId xmlns:a16="http://schemas.microsoft.com/office/drawing/2014/main" id="{ACAF587F-961A-41D9-8791-51CFB67F9F42}"/>
              </a:ext>
            </a:extLst>
          </p:cNvPr>
          <p:cNvCxnSpPr>
            <a:cxnSpLocks/>
            <a:stCxn id="75" idx="1"/>
            <a:endCxn id="61" idx="3"/>
          </p:cNvCxnSpPr>
          <p:nvPr/>
        </p:nvCxnSpPr>
        <p:spPr>
          <a:xfrm rot="10800000">
            <a:off x="13926422" y="8093984"/>
            <a:ext cx="3189531" cy="505515"/>
          </a:xfrm>
          <a:prstGeom prst="bentConnector3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连接符: 肘形 106">
            <a:extLst>
              <a:ext uri="{FF2B5EF4-FFF2-40B4-BE49-F238E27FC236}">
                <a16:creationId xmlns:a16="http://schemas.microsoft.com/office/drawing/2014/main" id="{22C9E395-D903-4826-A86E-13F040F85B5A}"/>
              </a:ext>
            </a:extLst>
          </p:cNvPr>
          <p:cNvCxnSpPr>
            <a:cxnSpLocks/>
            <a:stCxn id="61" idx="1"/>
            <a:endCxn id="30" idx="3"/>
          </p:cNvCxnSpPr>
          <p:nvPr/>
        </p:nvCxnSpPr>
        <p:spPr>
          <a:xfrm rot="10800000">
            <a:off x="8203327" y="5285281"/>
            <a:ext cx="3563094" cy="2808702"/>
          </a:xfrm>
          <a:prstGeom prst="bentConnector3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矩形: 圆角 111">
            <a:extLst>
              <a:ext uri="{FF2B5EF4-FFF2-40B4-BE49-F238E27FC236}">
                <a16:creationId xmlns:a16="http://schemas.microsoft.com/office/drawing/2014/main" id="{02EBFBDD-451C-453D-96B3-61727088415E}"/>
              </a:ext>
            </a:extLst>
          </p:cNvPr>
          <p:cNvSpPr/>
          <p:nvPr/>
        </p:nvSpPr>
        <p:spPr>
          <a:xfrm>
            <a:off x="11766421" y="2004092"/>
            <a:ext cx="2160000" cy="54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3D</a:t>
            </a:r>
            <a:r>
              <a:rPr lang="zh-CN" altLang="en-US" sz="1600" b="1" dirty="0">
                <a:solidFill>
                  <a:schemeClr val="bg1"/>
                </a:solidFill>
                <a:latin typeface="腾讯体 W3" panose="020C04030202040F0204" pitchFamily="34" charset="-122"/>
                <a:ea typeface="腾讯体 W3" panose="020C04030202040F0204" pitchFamily="34" charset="-122"/>
              </a:rPr>
              <a:t>可视化渲染服务</a:t>
            </a:r>
          </a:p>
        </p:txBody>
      </p:sp>
      <p:sp>
        <p:nvSpPr>
          <p:cNvPr id="113" name="矩形: 圆角 112">
            <a:extLst>
              <a:ext uri="{FF2B5EF4-FFF2-40B4-BE49-F238E27FC236}">
                <a16:creationId xmlns:a16="http://schemas.microsoft.com/office/drawing/2014/main" id="{9BE5D96D-47CD-435F-A14F-397A0E7D6B64}"/>
              </a:ext>
            </a:extLst>
          </p:cNvPr>
          <p:cNvSpPr/>
          <p:nvPr/>
        </p:nvSpPr>
        <p:spPr>
          <a:xfrm>
            <a:off x="2747134" y="4925280"/>
            <a:ext cx="1599191" cy="720000"/>
          </a:xfrm>
          <a:prstGeom prst="roundRect">
            <a:avLst/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数据对接</a:t>
            </a:r>
            <a:endParaRPr lang="en-US" altLang="zh-CN" sz="1600" b="1" dirty="0">
              <a:solidFill>
                <a:schemeClr val="bg1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cxnSp>
        <p:nvCxnSpPr>
          <p:cNvPr id="137" name="直接箭头连接符 136">
            <a:extLst>
              <a:ext uri="{FF2B5EF4-FFF2-40B4-BE49-F238E27FC236}">
                <a16:creationId xmlns:a16="http://schemas.microsoft.com/office/drawing/2014/main" id="{C7ED7F92-510D-449C-A446-163747B61147}"/>
              </a:ext>
            </a:extLst>
          </p:cNvPr>
          <p:cNvCxnSpPr>
            <a:stCxn id="54" idx="1"/>
            <a:endCxn id="130" idx="3"/>
          </p:cNvCxnSpPr>
          <p:nvPr/>
        </p:nvCxnSpPr>
        <p:spPr>
          <a:xfrm flipH="1">
            <a:off x="13926421" y="3113016"/>
            <a:ext cx="3189531" cy="0"/>
          </a:xfrm>
          <a:prstGeom prst="straightConnector1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箭头连接符 138">
            <a:extLst>
              <a:ext uri="{FF2B5EF4-FFF2-40B4-BE49-F238E27FC236}">
                <a16:creationId xmlns:a16="http://schemas.microsoft.com/office/drawing/2014/main" id="{09962296-530C-49B1-B1C9-AF8C010BF72D}"/>
              </a:ext>
            </a:extLst>
          </p:cNvPr>
          <p:cNvCxnSpPr>
            <a:cxnSpLocks/>
            <a:stCxn id="72" idx="1"/>
            <a:endCxn id="129" idx="3"/>
          </p:cNvCxnSpPr>
          <p:nvPr/>
        </p:nvCxnSpPr>
        <p:spPr>
          <a:xfrm flipH="1">
            <a:off x="13926421" y="7085120"/>
            <a:ext cx="3189531" cy="0"/>
          </a:xfrm>
          <a:prstGeom prst="straightConnector1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箭头连接符 160">
            <a:extLst>
              <a:ext uri="{FF2B5EF4-FFF2-40B4-BE49-F238E27FC236}">
                <a16:creationId xmlns:a16="http://schemas.microsoft.com/office/drawing/2014/main" id="{68827FCA-EA73-41D8-BC61-F8B25BBF4677}"/>
              </a:ext>
            </a:extLst>
          </p:cNvPr>
          <p:cNvCxnSpPr>
            <a:stCxn id="30" idx="1"/>
            <a:endCxn id="113" idx="3"/>
          </p:cNvCxnSpPr>
          <p:nvPr/>
        </p:nvCxnSpPr>
        <p:spPr>
          <a:xfrm flipH="1" flipV="1">
            <a:off x="4346325" y="5285280"/>
            <a:ext cx="1001606" cy="1"/>
          </a:xfrm>
          <a:prstGeom prst="straightConnector1">
            <a:avLst/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连接符: 肘形 164">
            <a:extLst>
              <a:ext uri="{FF2B5EF4-FFF2-40B4-BE49-F238E27FC236}">
                <a16:creationId xmlns:a16="http://schemas.microsoft.com/office/drawing/2014/main" id="{50845B4E-2BD3-4E14-A4DC-9C543DD104CB}"/>
              </a:ext>
            </a:extLst>
          </p:cNvPr>
          <p:cNvCxnSpPr>
            <a:cxnSpLocks/>
            <a:stCxn id="113" idx="0"/>
            <a:endCxn id="112" idx="1"/>
          </p:cNvCxnSpPr>
          <p:nvPr/>
        </p:nvCxnSpPr>
        <p:spPr>
          <a:xfrm rot="5400000" flipH="1" flipV="1">
            <a:off x="6330981" y="-510159"/>
            <a:ext cx="2651188" cy="8219691"/>
          </a:xfrm>
          <a:prstGeom prst="bentConnector2">
            <a:avLst/>
          </a:prstGeom>
          <a:ln>
            <a:solidFill>
              <a:srgbClr val="2D81F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矩形 165">
            <a:extLst>
              <a:ext uri="{FF2B5EF4-FFF2-40B4-BE49-F238E27FC236}">
                <a16:creationId xmlns:a16="http://schemas.microsoft.com/office/drawing/2014/main" id="{A94E4FC6-689B-49D6-83FB-D835D6E3ED37}"/>
              </a:ext>
            </a:extLst>
          </p:cNvPr>
          <p:cNvSpPr/>
          <p:nvPr/>
        </p:nvSpPr>
        <p:spPr>
          <a:xfrm>
            <a:off x="11519694" y="1618779"/>
            <a:ext cx="7200000" cy="3960000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龙华区外国语学校</a:t>
            </a:r>
          </a:p>
        </p:txBody>
      </p:sp>
      <p:sp>
        <p:nvSpPr>
          <p:cNvPr id="167" name="矩形 166">
            <a:extLst>
              <a:ext uri="{FF2B5EF4-FFF2-40B4-BE49-F238E27FC236}">
                <a16:creationId xmlns:a16="http://schemas.microsoft.com/office/drawing/2014/main" id="{78E67E1F-D8B3-46BA-AD80-DEF0A022B166}"/>
              </a:ext>
            </a:extLst>
          </p:cNvPr>
          <p:cNvSpPr/>
          <p:nvPr/>
        </p:nvSpPr>
        <p:spPr>
          <a:xfrm>
            <a:off x="11519694" y="6297804"/>
            <a:ext cx="7200000" cy="2700000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龙华区教育局</a:t>
            </a:r>
          </a:p>
        </p:txBody>
      </p:sp>
      <p:sp>
        <p:nvSpPr>
          <p:cNvPr id="168" name="矩形 167">
            <a:extLst>
              <a:ext uri="{FF2B5EF4-FFF2-40B4-BE49-F238E27FC236}">
                <a16:creationId xmlns:a16="http://schemas.microsoft.com/office/drawing/2014/main" id="{CBD2F921-D5C3-4D70-B19E-A4A916924FDF}"/>
              </a:ext>
            </a:extLst>
          </p:cNvPr>
          <p:cNvSpPr/>
          <p:nvPr/>
        </p:nvSpPr>
        <p:spPr>
          <a:xfrm>
            <a:off x="2659029" y="4317357"/>
            <a:ext cx="5963540" cy="4685972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7200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腾讯云</a:t>
            </a:r>
          </a:p>
        </p:txBody>
      </p:sp>
      <p:sp>
        <p:nvSpPr>
          <p:cNvPr id="177" name="矩形: 圆角 176">
            <a:extLst>
              <a:ext uri="{FF2B5EF4-FFF2-40B4-BE49-F238E27FC236}">
                <a16:creationId xmlns:a16="http://schemas.microsoft.com/office/drawing/2014/main" id="{CE992C8C-0831-4161-BC47-C367AE23A4F5}"/>
              </a:ext>
            </a:extLst>
          </p:cNvPr>
          <p:cNvSpPr/>
          <p:nvPr/>
        </p:nvSpPr>
        <p:spPr>
          <a:xfrm>
            <a:off x="17115952" y="2052185"/>
            <a:ext cx="1440000" cy="43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LED</a:t>
            </a:r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大屏</a:t>
            </a:r>
          </a:p>
        </p:txBody>
      </p:sp>
      <p:cxnSp>
        <p:nvCxnSpPr>
          <p:cNvPr id="179" name="直接箭头连接符 178">
            <a:extLst>
              <a:ext uri="{FF2B5EF4-FFF2-40B4-BE49-F238E27FC236}">
                <a16:creationId xmlns:a16="http://schemas.microsoft.com/office/drawing/2014/main" id="{A67006E9-46F7-453B-9B65-B5851F548938}"/>
              </a:ext>
            </a:extLst>
          </p:cNvPr>
          <p:cNvCxnSpPr>
            <a:stCxn id="112" idx="3"/>
            <a:endCxn id="177" idx="1"/>
          </p:cNvCxnSpPr>
          <p:nvPr/>
        </p:nvCxnSpPr>
        <p:spPr>
          <a:xfrm flipV="1">
            <a:off x="13926421" y="2268185"/>
            <a:ext cx="3189531" cy="5907"/>
          </a:xfrm>
          <a:prstGeom prst="straightConnector1">
            <a:avLst/>
          </a:prstGeom>
          <a:ln w="127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矩形: 圆角 185">
            <a:extLst>
              <a:ext uri="{FF2B5EF4-FFF2-40B4-BE49-F238E27FC236}">
                <a16:creationId xmlns:a16="http://schemas.microsoft.com/office/drawing/2014/main" id="{B7E503DD-596A-4583-8AED-1768F85D46AA}"/>
              </a:ext>
            </a:extLst>
          </p:cNvPr>
          <p:cNvSpPr/>
          <p:nvPr/>
        </p:nvSpPr>
        <p:spPr>
          <a:xfrm>
            <a:off x="16284864" y="9739334"/>
            <a:ext cx="1152000" cy="216000"/>
          </a:xfrm>
          <a:prstGeom prst="roundRect">
            <a:avLst>
              <a:gd name="adj" fmla="val 6587"/>
            </a:avLst>
          </a:prstGeom>
          <a:noFill/>
          <a:ln w="127">
            <a:solidFill>
              <a:srgbClr val="2D8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b="1" dirty="0">
              <a:solidFill>
                <a:srgbClr val="2D81FF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sp>
        <p:nvSpPr>
          <p:cNvPr id="188" name="矩形: 圆角 187">
            <a:extLst>
              <a:ext uri="{FF2B5EF4-FFF2-40B4-BE49-F238E27FC236}">
                <a16:creationId xmlns:a16="http://schemas.microsoft.com/office/drawing/2014/main" id="{D2CD45E0-0E3A-4F9E-AC1D-1A5326F376F8}"/>
              </a:ext>
            </a:extLst>
          </p:cNvPr>
          <p:cNvSpPr/>
          <p:nvPr/>
        </p:nvSpPr>
        <p:spPr>
          <a:xfrm>
            <a:off x="16284864" y="10104077"/>
            <a:ext cx="1152000" cy="216000"/>
          </a:xfrm>
          <a:prstGeom prst="roundRect">
            <a:avLst>
              <a:gd name="adj" fmla="val 6587"/>
            </a:avLst>
          </a:prstGeom>
          <a:solidFill>
            <a:schemeClr val="accent6">
              <a:lumMod val="40000"/>
              <a:lumOff val="60000"/>
            </a:schemeClr>
          </a:solidFill>
          <a:ln w="127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b="1" dirty="0">
              <a:solidFill>
                <a:schemeClr val="accent6">
                  <a:lumMod val="75000"/>
                </a:schemeClr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189" name="矩形: 圆角 188">
            <a:extLst>
              <a:ext uri="{FF2B5EF4-FFF2-40B4-BE49-F238E27FC236}">
                <a16:creationId xmlns:a16="http://schemas.microsoft.com/office/drawing/2014/main" id="{EC51B09D-74A1-4D4C-B405-CCAC982D81FD}"/>
              </a:ext>
            </a:extLst>
          </p:cNvPr>
          <p:cNvSpPr/>
          <p:nvPr/>
        </p:nvSpPr>
        <p:spPr>
          <a:xfrm>
            <a:off x="16284864" y="10472502"/>
            <a:ext cx="1152000" cy="216000"/>
          </a:xfrm>
          <a:prstGeom prst="roundRect">
            <a:avLst>
              <a:gd name="adj" fmla="val 6587"/>
            </a:avLst>
          </a:prstGeom>
          <a:solidFill>
            <a:srgbClr val="2D81FF"/>
          </a:solidFill>
          <a:ln w="127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b="1" dirty="0">
              <a:solidFill>
                <a:schemeClr val="bg1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sp>
        <p:nvSpPr>
          <p:cNvPr id="205" name="矩形: 圆角 204">
            <a:extLst>
              <a:ext uri="{FF2B5EF4-FFF2-40B4-BE49-F238E27FC236}">
                <a16:creationId xmlns:a16="http://schemas.microsoft.com/office/drawing/2014/main" id="{FD6FA972-520E-4674-8C0B-A5B7998F5BE1}"/>
              </a:ext>
            </a:extLst>
          </p:cNvPr>
          <p:cNvSpPr/>
          <p:nvPr/>
        </p:nvSpPr>
        <p:spPr>
          <a:xfrm>
            <a:off x="16284864" y="10844426"/>
            <a:ext cx="1152000" cy="216000"/>
          </a:xfrm>
          <a:prstGeom prst="roundRect">
            <a:avLst>
              <a:gd name="adj" fmla="val 6587"/>
            </a:avLst>
          </a:prstGeom>
          <a:solidFill>
            <a:srgbClr val="02DFD9"/>
          </a:solidFill>
          <a:ln w="127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b="1" dirty="0">
              <a:solidFill>
                <a:schemeClr val="bg1"/>
              </a:solidFill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cxnSp>
        <p:nvCxnSpPr>
          <p:cNvPr id="229" name="连接符: 肘形 228">
            <a:extLst>
              <a:ext uri="{FF2B5EF4-FFF2-40B4-BE49-F238E27FC236}">
                <a16:creationId xmlns:a16="http://schemas.microsoft.com/office/drawing/2014/main" id="{62FFDB04-7FCC-4297-9B10-5989A50FF70E}"/>
              </a:ext>
            </a:extLst>
          </p:cNvPr>
          <p:cNvCxnSpPr>
            <a:stCxn id="194" idx="0"/>
            <a:endCxn id="6" idx="2"/>
          </p:cNvCxnSpPr>
          <p:nvPr/>
        </p:nvCxnSpPr>
        <p:spPr>
          <a:xfrm rot="5400000" flipH="1" flipV="1">
            <a:off x="5904709" y="5609256"/>
            <a:ext cx="763915" cy="977925"/>
          </a:xfrm>
          <a:prstGeom prst="bentConnector3">
            <a:avLst>
              <a:gd name="adj1" fmla="val 41326"/>
            </a:avLst>
          </a:prstGeom>
          <a:ln w="127"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3" name="矩形 232">
            <a:extLst>
              <a:ext uri="{FF2B5EF4-FFF2-40B4-BE49-F238E27FC236}">
                <a16:creationId xmlns:a16="http://schemas.microsoft.com/office/drawing/2014/main" id="{6A1AF70F-61A5-4BF7-B5F9-07BD97893EDA}"/>
              </a:ext>
            </a:extLst>
          </p:cNvPr>
          <p:cNvSpPr/>
          <p:nvPr/>
        </p:nvSpPr>
        <p:spPr>
          <a:xfrm>
            <a:off x="538163" y="9180850"/>
            <a:ext cx="7200000" cy="270000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rgbClr val="2D81FF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风险</a:t>
            </a:r>
            <a:endParaRPr lang="en-US" altLang="zh-CN" sz="1600" dirty="0">
              <a:solidFill>
                <a:srgbClr val="2D81FF"/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停车场，目前均为离线部署，未分别接入龙外与教育局内部网络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龙外环境：机柜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8U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4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电口（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内部局域网，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访问腾讯云）、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电源，需配置网络至腾讯云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教育局环境：机柜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8U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4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电口（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内部局域网，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访问腾讯云、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电源，需配置网络至腾讯云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腾讯体 W7" panose="020C08030202040F0204" pitchFamily="34" charset="-122"/>
              <a:ea typeface="腾讯体 W7" panose="020C08030202040F0204" pitchFamily="34" charset="-122"/>
            </a:endParaRPr>
          </a:p>
        </p:txBody>
      </p:sp>
      <p:sp>
        <p:nvSpPr>
          <p:cNvPr id="238" name="矩形 237">
            <a:extLst>
              <a:ext uri="{FF2B5EF4-FFF2-40B4-BE49-F238E27FC236}">
                <a16:creationId xmlns:a16="http://schemas.microsoft.com/office/drawing/2014/main" id="{19C35318-30C2-41C3-8DE2-E732EC502F0C}"/>
              </a:ext>
            </a:extLst>
          </p:cNvPr>
          <p:cNvSpPr/>
          <p:nvPr/>
        </p:nvSpPr>
        <p:spPr>
          <a:xfrm>
            <a:off x="11648661" y="2700016"/>
            <a:ext cx="2504661" cy="2363359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安装在机柜</a:t>
            </a:r>
          </a:p>
        </p:txBody>
      </p:sp>
      <p:sp>
        <p:nvSpPr>
          <p:cNvPr id="239" name="矩形 238">
            <a:extLst>
              <a:ext uri="{FF2B5EF4-FFF2-40B4-BE49-F238E27FC236}">
                <a16:creationId xmlns:a16="http://schemas.microsoft.com/office/drawing/2014/main" id="{0EE6AE6B-D7B9-4F56-A11F-1D2CD46D2634}"/>
              </a:ext>
            </a:extLst>
          </p:cNvPr>
          <p:cNvSpPr/>
          <p:nvPr/>
        </p:nvSpPr>
        <p:spPr>
          <a:xfrm>
            <a:off x="11648661" y="6598448"/>
            <a:ext cx="2504661" cy="2172375"/>
          </a:xfrm>
          <a:prstGeom prst="rect">
            <a:avLst/>
          </a:prstGeom>
          <a:noFill/>
          <a:ln w="127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CN" altLang="en-US" sz="1600" b="1" dirty="0">
                <a:solidFill>
                  <a:schemeClr val="bg1">
                    <a:lumMod val="65000"/>
                  </a:schemeClr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安装在机柜</a:t>
            </a:r>
          </a:p>
        </p:txBody>
      </p: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1E72D9F7-E251-425E-9F86-382E2C87367E}"/>
              </a:ext>
            </a:extLst>
          </p:cNvPr>
          <p:cNvCxnSpPr>
            <a:cxnSpLocks/>
          </p:cNvCxnSpPr>
          <p:nvPr/>
        </p:nvCxnSpPr>
        <p:spPr>
          <a:xfrm flipH="1">
            <a:off x="16284864" y="11297246"/>
            <a:ext cx="1152001" cy="0"/>
          </a:xfrm>
          <a:prstGeom prst="straightConnector1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AE50CE6C-A5D8-4E9D-B066-7647FFCA9A79}"/>
              </a:ext>
            </a:extLst>
          </p:cNvPr>
          <p:cNvCxnSpPr>
            <a:cxnSpLocks/>
          </p:cNvCxnSpPr>
          <p:nvPr/>
        </p:nvCxnSpPr>
        <p:spPr>
          <a:xfrm>
            <a:off x="16284864" y="11661989"/>
            <a:ext cx="1152000" cy="1"/>
          </a:xfrm>
          <a:prstGeom prst="straightConnector1">
            <a:avLst/>
          </a:prstGeom>
          <a:ln w="127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B7C750FA-5B80-4DC2-A05E-D85678795E09}"/>
              </a:ext>
            </a:extLst>
          </p:cNvPr>
          <p:cNvSpPr/>
          <p:nvPr/>
        </p:nvSpPr>
        <p:spPr>
          <a:xfrm>
            <a:off x="19810708" y="3400364"/>
            <a:ext cx="1440000" cy="43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腾讯体 W7" panose="020C08030202040F0204" pitchFamily="34" charset="-122"/>
                <a:ea typeface="腾讯体 W7" panose="020C08030202040F0204" pitchFamily="34" charset="-122"/>
              </a:rPr>
              <a:t>海康云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1CC31F16-CD85-43E4-8974-5D23CB0B5108}"/>
              </a:ext>
            </a:extLst>
          </p:cNvPr>
          <p:cNvCxnSpPr>
            <a:endCxn id="64" idx="1"/>
          </p:cNvCxnSpPr>
          <p:nvPr/>
        </p:nvCxnSpPr>
        <p:spPr>
          <a:xfrm>
            <a:off x="18555952" y="3616364"/>
            <a:ext cx="1254756" cy="0"/>
          </a:xfrm>
          <a:prstGeom prst="straightConnector1">
            <a:avLst/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连接符: 肘形 7">
            <a:extLst>
              <a:ext uri="{FF2B5EF4-FFF2-40B4-BE49-F238E27FC236}">
                <a16:creationId xmlns:a16="http://schemas.microsoft.com/office/drawing/2014/main" id="{AD518F5C-2835-447F-92A6-8F58079B39E5}"/>
              </a:ext>
            </a:extLst>
          </p:cNvPr>
          <p:cNvCxnSpPr>
            <a:stCxn id="64" idx="2"/>
            <a:endCxn id="52" idx="2"/>
          </p:cNvCxnSpPr>
          <p:nvPr/>
        </p:nvCxnSpPr>
        <p:spPr>
          <a:xfrm rot="5400000">
            <a:off x="16311054" y="367732"/>
            <a:ext cx="755022" cy="7684287"/>
          </a:xfrm>
          <a:prstGeom prst="bentConnector3">
            <a:avLst>
              <a:gd name="adj1" fmla="val 261917"/>
            </a:avLst>
          </a:prstGeom>
          <a:ln w="127">
            <a:solidFill>
              <a:srgbClr val="7F7F7F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068E8511-409A-4060-9EE4-801CBBE323B9}"/>
              </a:ext>
            </a:extLst>
          </p:cNvPr>
          <p:cNvSpPr txBox="1"/>
          <p:nvPr/>
        </p:nvSpPr>
        <p:spPr>
          <a:xfrm>
            <a:off x="4467288" y="5045560"/>
            <a:ext cx="763029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微瓴</a:t>
            </a:r>
            <a:r>
              <a:rPr lang="en-US" altLang="zh-CN" sz="1000" dirty="0" err="1">
                <a:latin typeface="腾讯体 W3" panose="020C04030202040F0204" pitchFamily="34" charset="-122"/>
                <a:ea typeface="腾讯体 W3" panose="020C04030202040F0204" pitchFamily="34" charset="-122"/>
              </a:rPr>
              <a:t>openAPI</a:t>
            </a:r>
            <a:endParaRPr lang="zh-CN" altLang="en-US" sz="1000" dirty="0"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3DB1DFA7-A0A1-4CE3-B5CA-A2D95F4AA232}"/>
              </a:ext>
            </a:extLst>
          </p:cNvPr>
          <p:cNvSpPr txBox="1"/>
          <p:nvPr/>
        </p:nvSpPr>
        <p:spPr>
          <a:xfrm>
            <a:off x="14313195" y="4204404"/>
            <a:ext cx="763029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微瓴</a:t>
            </a:r>
            <a:r>
              <a:rPr lang="en-US" altLang="zh-CN" sz="1000" dirty="0" err="1">
                <a:latin typeface="腾讯体 W3" panose="020C04030202040F0204" pitchFamily="34" charset="-122"/>
                <a:ea typeface="腾讯体 W3" panose="020C04030202040F0204" pitchFamily="34" charset="-122"/>
              </a:rPr>
              <a:t>openAPI</a:t>
            </a:r>
            <a:endParaRPr lang="zh-CN" altLang="en-US" sz="1000" dirty="0"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2B17F9A-E6A3-4147-81FF-FAA0F13AB920}"/>
              </a:ext>
            </a:extLst>
          </p:cNvPr>
          <p:cNvSpPr txBox="1"/>
          <p:nvPr/>
        </p:nvSpPr>
        <p:spPr>
          <a:xfrm>
            <a:off x="14415664" y="5591873"/>
            <a:ext cx="763029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微瓴</a:t>
            </a:r>
            <a:r>
              <a:rPr lang="en-US" altLang="zh-CN" sz="1000" dirty="0" err="1">
                <a:latin typeface="腾讯体 W3" panose="020C04030202040F0204" pitchFamily="34" charset="-122"/>
                <a:ea typeface="腾讯体 W3" panose="020C04030202040F0204" pitchFamily="34" charset="-122"/>
              </a:rPr>
              <a:t>openAPI</a:t>
            </a:r>
            <a:endParaRPr lang="zh-CN" altLang="en-US" sz="1000" dirty="0"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DFA34126-D351-4AE7-87A4-79F4CE130D8D}"/>
              </a:ext>
            </a:extLst>
          </p:cNvPr>
          <p:cNvSpPr txBox="1"/>
          <p:nvPr/>
        </p:nvSpPr>
        <p:spPr>
          <a:xfrm>
            <a:off x="8334497" y="5078764"/>
            <a:ext cx="1596591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微瓴</a:t>
            </a:r>
            <a:r>
              <a:rPr lang="en-US" altLang="zh-CN" sz="1000" dirty="0" err="1">
                <a:latin typeface="腾讯体 W3" panose="020C04030202040F0204" pitchFamily="34" charset="-122"/>
                <a:ea typeface="腾讯体 W3" panose="020C04030202040F0204" pitchFamily="34" charset="-122"/>
              </a:rPr>
              <a:t>openAPI</a:t>
            </a:r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：</a:t>
            </a:r>
            <a:r>
              <a:rPr lang="en-US" altLang="zh-CN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IOT</a:t>
            </a:r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通讯协议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E73AE354-2F45-4FAB-AC19-5CD246E36A9A}"/>
              </a:ext>
            </a:extLst>
          </p:cNvPr>
          <p:cNvSpPr txBox="1"/>
          <p:nvPr/>
        </p:nvSpPr>
        <p:spPr>
          <a:xfrm>
            <a:off x="14932521" y="2930470"/>
            <a:ext cx="1404231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微瓴</a:t>
            </a:r>
            <a:r>
              <a:rPr lang="en-US" altLang="zh-CN" sz="1000" dirty="0" err="1">
                <a:latin typeface="腾讯体 W3" panose="020C04030202040F0204" pitchFamily="34" charset="-122"/>
                <a:ea typeface="腾讯体 W3" panose="020C04030202040F0204" pitchFamily="34" charset="-122"/>
              </a:rPr>
              <a:t>openAPI</a:t>
            </a:r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：视频服务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D7090FBE-ADFC-401E-97B0-9E1FB8C3E548}"/>
              </a:ext>
            </a:extLst>
          </p:cNvPr>
          <p:cNvSpPr txBox="1"/>
          <p:nvPr/>
        </p:nvSpPr>
        <p:spPr>
          <a:xfrm>
            <a:off x="14932521" y="6864503"/>
            <a:ext cx="1404231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微瓴</a:t>
            </a:r>
            <a:r>
              <a:rPr lang="en-US" altLang="zh-CN" sz="1000" dirty="0" err="1">
                <a:latin typeface="腾讯体 W3" panose="020C04030202040F0204" pitchFamily="34" charset="-122"/>
                <a:ea typeface="腾讯体 W3" panose="020C04030202040F0204" pitchFamily="34" charset="-122"/>
              </a:rPr>
              <a:t>openAPI</a:t>
            </a:r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：视频服务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12EE958E-BDC6-4205-B2A9-7DCB4E82C17A}"/>
              </a:ext>
            </a:extLst>
          </p:cNvPr>
          <p:cNvSpPr txBox="1"/>
          <p:nvPr/>
        </p:nvSpPr>
        <p:spPr>
          <a:xfrm>
            <a:off x="14313195" y="7936456"/>
            <a:ext cx="763029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微瓴</a:t>
            </a:r>
            <a:r>
              <a:rPr lang="en-US" altLang="zh-CN" sz="1000" dirty="0" err="1">
                <a:latin typeface="腾讯体 W3" panose="020C04030202040F0204" pitchFamily="34" charset="-122"/>
                <a:ea typeface="腾讯体 W3" panose="020C04030202040F0204" pitchFamily="34" charset="-122"/>
              </a:rPr>
              <a:t>openAPI</a:t>
            </a:r>
            <a:endParaRPr lang="zh-CN" altLang="en-US" sz="1000" dirty="0"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A3078D32-D3B8-4D7C-9EAF-F3B09AC571C3}"/>
              </a:ext>
            </a:extLst>
          </p:cNvPr>
          <p:cNvSpPr txBox="1"/>
          <p:nvPr/>
        </p:nvSpPr>
        <p:spPr>
          <a:xfrm>
            <a:off x="6844957" y="5944330"/>
            <a:ext cx="763029" cy="15388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zh-CN" altLang="en-US" sz="1000" dirty="0">
                <a:latin typeface="腾讯体 W3" panose="020C04030202040F0204" pitchFamily="34" charset="-122"/>
                <a:ea typeface="腾讯体 W3" panose="020C04030202040F0204" pitchFamily="34" charset="-122"/>
              </a:rPr>
              <a:t>微瓴</a:t>
            </a:r>
            <a:r>
              <a:rPr lang="en-US" altLang="zh-CN" sz="1000" dirty="0" err="1">
                <a:latin typeface="腾讯体 W3" panose="020C04030202040F0204" pitchFamily="34" charset="-122"/>
                <a:ea typeface="腾讯体 W3" panose="020C04030202040F0204" pitchFamily="34" charset="-122"/>
              </a:rPr>
              <a:t>openAPI</a:t>
            </a:r>
            <a:endParaRPr lang="zh-CN" altLang="en-US" sz="1000" dirty="0">
              <a:latin typeface="腾讯体 W3" panose="020C04030202040F0204" pitchFamily="34" charset="-122"/>
              <a:ea typeface="腾讯体 W3" panose="020C04030202040F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7122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2">
            <a:extLst>
              <a:ext uri="{FF2B5EF4-FFF2-40B4-BE49-F238E27FC236}">
                <a16:creationId xmlns:a16="http://schemas.microsoft.com/office/drawing/2014/main" id="{25011D4C-4FB9-4375-82DB-59C2E1FA5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6607" y="5670551"/>
            <a:ext cx="1661770" cy="1806575"/>
          </a:xfrm>
          <a:prstGeom prst="rect">
            <a:avLst/>
          </a:prstGeom>
        </p:spPr>
        <p:txBody>
          <a:bodyPr lIns="0" tIns="0" rIns="0" bIns="0" anchor="ctr" anchorCtr="0">
            <a:normAutofit fontScale="90000"/>
          </a:bodyPr>
          <a:lstStyle>
            <a:lvl1pPr>
              <a:defRPr>
                <a:latin typeface="腾讯体 W7" panose="020C08030202040F0204" pitchFamily="34" charset="-122"/>
                <a:ea typeface="腾讯体 W7" panose="020C08030202040F0204" pitchFamily="34" charset="-122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</a:rPr>
              <a:t>Thanks</a:t>
            </a:r>
            <a:r>
              <a:rPr lang="en-US" altLang="zh-CN" sz="8000" dirty="0">
                <a:solidFill>
                  <a:schemeClr val="bg1"/>
                </a:solidFill>
              </a:rPr>
              <a:t> </a:t>
            </a:r>
            <a:br>
              <a:rPr lang="en-US" altLang="zh-CN" sz="8000" dirty="0">
                <a:solidFill>
                  <a:schemeClr val="bg1"/>
                </a:solidFill>
              </a:rPr>
            </a:br>
            <a:r>
              <a:rPr lang="zh-CN" altLang="en-US" sz="5400" dirty="0">
                <a:solidFill>
                  <a:schemeClr val="bg1"/>
                </a:solidFill>
              </a:rPr>
              <a:t>谢谢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431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6342</TotalTime>
  <Words>1338</Words>
  <Application>Microsoft Office PowerPoint</Application>
  <PresentationFormat>自定义</PresentationFormat>
  <Paragraphs>374</Paragraphs>
  <Slides>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等线</vt:lpstr>
      <vt:lpstr>等线 Light</vt:lpstr>
      <vt:lpstr>腾讯体 W3</vt:lpstr>
      <vt:lpstr>腾讯体 W7</vt:lpstr>
      <vt:lpstr>Arial</vt:lpstr>
      <vt:lpstr>Calibri Light</vt:lpstr>
      <vt:lpstr>Office 主题​​</vt:lpstr>
      <vt:lpstr>银校通可视化架构设计</vt:lpstr>
      <vt:lpstr>架构</vt:lpstr>
      <vt:lpstr>部署方案</vt:lpstr>
      <vt:lpstr>架构</vt:lpstr>
      <vt:lpstr>部署方案</vt:lpstr>
      <vt:lpstr>Thanks  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leokzhang(张抗)</dc:creator>
  <cp:lastModifiedBy>张 抗</cp:lastModifiedBy>
  <cp:revision>603</cp:revision>
  <dcterms:created xsi:type="dcterms:W3CDTF">2019-09-01T08:52:03Z</dcterms:created>
  <dcterms:modified xsi:type="dcterms:W3CDTF">2020-01-16T08:06:30Z</dcterms:modified>
</cp:coreProperties>
</file>

<file path=docProps/thumbnail.jpeg>
</file>